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1"/>
  </p:notesMasterIdLst>
  <p:handoutMasterIdLst>
    <p:handoutMasterId r:id="rId42"/>
  </p:handoutMasterIdLst>
  <p:sldIdLst>
    <p:sldId id="256" r:id="rId2"/>
    <p:sldId id="321" r:id="rId3"/>
    <p:sldId id="320" r:id="rId4"/>
    <p:sldId id="404" r:id="rId5"/>
    <p:sldId id="405" r:id="rId6"/>
    <p:sldId id="353" r:id="rId7"/>
    <p:sldId id="319" r:id="rId8"/>
    <p:sldId id="354" r:id="rId9"/>
    <p:sldId id="355" r:id="rId10"/>
    <p:sldId id="357" r:id="rId11"/>
    <p:sldId id="361" r:id="rId12"/>
    <p:sldId id="406" r:id="rId13"/>
    <p:sldId id="407" r:id="rId14"/>
    <p:sldId id="408" r:id="rId15"/>
    <p:sldId id="409" r:id="rId16"/>
    <p:sldId id="410" r:id="rId17"/>
    <p:sldId id="443" r:id="rId18"/>
    <p:sldId id="379" r:id="rId19"/>
    <p:sldId id="412" r:id="rId20"/>
    <p:sldId id="372" r:id="rId21"/>
    <p:sldId id="413" r:id="rId22"/>
    <p:sldId id="366" r:id="rId23"/>
    <p:sldId id="446" r:id="rId24"/>
    <p:sldId id="445" r:id="rId25"/>
    <p:sldId id="414" r:id="rId26"/>
    <p:sldId id="432" r:id="rId27"/>
    <p:sldId id="447" r:id="rId28"/>
    <p:sldId id="448" r:id="rId29"/>
    <p:sldId id="449" r:id="rId30"/>
    <p:sldId id="434" r:id="rId31"/>
    <p:sldId id="437" r:id="rId32"/>
    <p:sldId id="436" r:id="rId33"/>
    <p:sldId id="438" r:id="rId34"/>
    <p:sldId id="441" r:id="rId35"/>
    <p:sldId id="439" r:id="rId36"/>
    <p:sldId id="440" r:id="rId37"/>
    <p:sldId id="425" r:id="rId38"/>
    <p:sldId id="435" r:id="rId39"/>
    <p:sldId id="290" r:id="rId4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C0CAC4A-DA2D-4605-9D02-51D0DA9FC32A}">
          <p14:sldIdLst>
            <p14:sldId id="256"/>
            <p14:sldId id="321"/>
            <p14:sldId id="320"/>
            <p14:sldId id="404"/>
            <p14:sldId id="405"/>
            <p14:sldId id="353"/>
            <p14:sldId id="319"/>
            <p14:sldId id="354"/>
            <p14:sldId id="355"/>
            <p14:sldId id="357"/>
            <p14:sldId id="361"/>
            <p14:sldId id="406"/>
            <p14:sldId id="407"/>
            <p14:sldId id="408"/>
            <p14:sldId id="409"/>
            <p14:sldId id="410"/>
            <p14:sldId id="443"/>
            <p14:sldId id="379"/>
            <p14:sldId id="412"/>
            <p14:sldId id="372"/>
            <p14:sldId id="413"/>
            <p14:sldId id="366"/>
            <p14:sldId id="446"/>
            <p14:sldId id="445"/>
            <p14:sldId id="414"/>
            <p14:sldId id="432"/>
            <p14:sldId id="447"/>
            <p14:sldId id="448"/>
            <p14:sldId id="449"/>
            <p14:sldId id="434"/>
            <p14:sldId id="437"/>
            <p14:sldId id="436"/>
            <p14:sldId id="438"/>
            <p14:sldId id="441"/>
            <p14:sldId id="439"/>
            <p14:sldId id="440"/>
            <p14:sldId id="425"/>
            <p14:sldId id="435"/>
          </p14:sldIdLst>
        </p14:section>
        <p14:section name="Başlıksız Bölüm" id="{1A377DFD-CF00-4859-824B-3BCC7D19FD34}">
          <p14:sldIdLst>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28" y="96"/>
      </p:cViewPr>
      <p:guideLst>
        <p:guide orient="horz" pos="2160"/>
        <p:guide pos="2880"/>
      </p:guideLst>
    </p:cSldViewPr>
  </p:slideViewPr>
  <p:notesTextViewPr>
    <p:cViewPr>
      <p:scale>
        <a:sx n="1" d="1"/>
        <a:sy n="1" d="1"/>
      </p:scale>
      <p:origin x="0" y="0"/>
    </p:cViewPr>
  </p:notesTextViewPr>
  <p:sorterViewPr>
    <p:cViewPr>
      <p:scale>
        <a:sx n="100" d="100"/>
        <a:sy n="100" d="100"/>
      </p:scale>
      <p:origin x="0" y="-2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ECAC441B-438C-443E-B8BF-A1A9981C2C55}" type="datetimeFigureOut">
              <a:rPr lang="tr-TR" smtClean="0"/>
              <a:pPr/>
              <a:t>27.09.2024</a:t>
            </a:fld>
            <a:endParaRPr lang="tr-TR"/>
          </a:p>
        </p:txBody>
      </p:sp>
      <p:sp>
        <p:nvSpPr>
          <p:cNvPr id="4" name="Altbilgi Yer Tutucusu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224A36B1-EAF3-4FC2-B142-8712072DBDB6}" type="slidenum">
              <a:rPr lang="tr-TR" smtClean="0"/>
              <a:pPr/>
              <a:t>‹#›</a:t>
            </a:fld>
            <a:endParaRPr lang="tr-TR"/>
          </a:p>
        </p:txBody>
      </p:sp>
    </p:spTree>
    <p:extLst>
      <p:ext uri="{BB962C8B-B14F-4D97-AF65-F5344CB8AC3E}">
        <p14:creationId xmlns:p14="http://schemas.microsoft.com/office/powerpoint/2010/main" val="972116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D200FDD7-1E96-4EC9-8984-BEB5884C4BCC}" type="datetimeFigureOut">
              <a:rPr lang="tr-TR" smtClean="0"/>
              <a:pPr/>
              <a:t>27.09.2024</a:t>
            </a:fld>
            <a:endParaRPr lang="tr-TR"/>
          </a:p>
        </p:txBody>
      </p:sp>
      <p:sp>
        <p:nvSpPr>
          <p:cNvPr id="4" name="Slayt Görüntüsü Yer Tutucusu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8313035D-27E5-4CC4-A418-63A8C19E1033}" type="slidenum">
              <a:rPr lang="tr-TR" smtClean="0"/>
              <a:pPr/>
              <a:t>‹#›</a:t>
            </a:fld>
            <a:endParaRPr lang="tr-TR"/>
          </a:p>
        </p:txBody>
      </p:sp>
    </p:spTree>
    <p:extLst>
      <p:ext uri="{BB962C8B-B14F-4D97-AF65-F5344CB8AC3E}">
        <p14:creationId xmlns:p14="http://schemas.microsoft.com/office/powerpoint/2010/main" val="5957349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D639834-C0C0-4FD1-A406-C9DF837CA5BC}"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378447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FAA22F99-2622-4348-938B-3F4FA4D50371}" type="datetime1">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16655433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A22F99-2622-4348-938B-3F4FA4D50371}"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35154426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A22F99-2622-4348-938B-3F4FA4D50371}"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3064791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A22F99-2622-4348-938B-3F4FA4D50371}"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286944500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A22F99-2622-4348-938B-3F4FA4D50371}"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083455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A22F99-2622-4348-938B-3F4FA4D50371}"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34859397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AA22F99-2622-4348-938B-3F4FA4D50371}"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29386654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7A4FB65-8F14-4497-A77E-D01E6F81C4E4}"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200136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C99210-AEFB-4F75-B0DF-A79F7B37C5D5}"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37512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6A228B-B890-47EB-A0F9-2E92E5279A3A}"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140473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F0824E4-950F-4315-A931-DC6844B2BCA9}" type="datetime1">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183249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42F9AB5-BE2D-4AB3-9B92-ED86256F2CF7}" type="datetime1">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201915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34FB70C-EA3C-4C39-B342-58B7A8457439}" type="datetime1">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84407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B50BB-2DFE-44CE-B405-A703DD88E220}" type="datetime1">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88555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A9C8561-34D9-4165-A4C6-FF6837D5F330}" type="datetime1">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68631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311C032-1742-42F6-9376-10E9D533165B}" type="datetime1">
              <a:rPr lang="en-US" smtClean="0"/>
              <a:pPr/>
              <a:t>9/27/2024</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FE52E40-2D76-486E-B1AA-2AA0780E6DAF}" type="slidenum">
              <a:rPr lang="en-US" smtClean="0"/>
              <a:pPr/>
              <a:t>‹#›</a:t>
            </a:fld>
            <a:endParaRPr lang="en-US"/>
          </a:p>
        </p:txBody>
      </p:sp>
    </p:spTree>
    <p:extLst>
      <p:ext uri="{BB962C8B-B14F-4D97-AF65-F5344CB8AC3E}">
        <p14:creationId xmlns:p14="http://schemas.microsoft.com/office/powerpoint/2010/main" val="65149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AA22F99-2622-4348-938B-3F4FA4D50371}" type="datetime1">
              <a:rPr lang="en-US" smtClean="0"/>
              <a:pPr/>
              <a:t>9/27/2024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FE52E40-2D76-486E-B1AA-2AA0780E6DAF}" type="slidenum">
              <a:rPr lang="en-US" smtClean="0"/>
              <a:pPr/>
              <a:t>‹#›</a:t>
            </a:fld>
            <a:endParaRPr lang="en-US"/>
          </a:p>
        </p:txBody>
      </p:sp>
    </p:spTree>
    <p:extLst>
      <p:ext uri="{BB962C8B-B14F-4D97-AF65-F5344CB8AC3E}">
        <p14:creationId xmlns:p14="http://schemas.microsoft.com/office/powerpoint/2010/main" val="636669822"/>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5" y="0"/>
            <a:ext cx="9141665" cy="6858000"/>
          </a:xfrm>
          <a:prstGeom prst="rect">
            <a:avLst/>
          </a:prstGeom>
        </p:spPr>
      </p:pic>
      <p:sp>
        <p:nvSpPr>
          <p:cNvPr id="2" name="Başlık 1"/>
          <p:cNvSpPr>
            <a:spLocks noGrp="1"/>
          </p:cNvSpPr>
          <p:nvPr>
            <p:ph type="ctrTitle"/>
          </p:nvPr>
        </p:nvSpPr>
        <p:spPr>
          <a:xfrm>
            <a:off x="8138" y="1988840"/>
            <a:ext cx="9135862" cy="5184576"/>
          </a:xfrm>
        </p:spPr>
        <p:txBody>
          <a:bodyPr>
            <a:normAutofit fontScale="90000"/>
          </a:bodyPr>
          <a:lstStyle/>
          <a:p>
            <a:pPr algn="ctr"/>
            <a:r>
              <a:rPr lang="tr-TR" b="1" dirty="0" smtClean="0">
                <a:solidFill>
                  <a:schemeClr val="bg1"/>
                </a:solidFill>
              </a:rPr>
              <a:t/>
            </a:r>
            <a:br>
              <a:rPr lang="tr-TR" b="1" dirty="0" smtClean="0">
                <a:solidFill>
                  <a:schemeClr val="bg1"/>
                </a:solidFill>
              </a:rPr>
            </a:br>
            <a:r>
              <a:rPr lang="tr-TR" b="1" dirty="0">
                <a:solidFill>
                  <a:schemeClr val="bg1"/>
                </a:solidFill>
              </a:rPr>
              <a:t/>
            </a:r>
            <a:br>
              <a:rPr lang="tr-TR" b="1" dirty="0">
                <a:solidFill>
                  <a:schemeClr val="bg1"/>
                </a:solidFill>
              </a:rPr>
            </a:br>
            <a:r>
              <a:rPr lang="tr-TR" b="1" dirty="0" smtClean="0">
                <a:solidFill>
                  <a:schemeClr val="bg1"/>
                </a:solidFill>
              </a:rPr>
              <a:t/>
            </a:r>
            <a:br>
              <a:rPr lang="tr-TR" b="1" dirty="0" smtClean="0">
                <a:solidFill>
                  <a:schemeClr val="bg1"/>
                </a:solidFill>
              </a:rPr>
            </a:br>
            <a:r>
              <a:rPr lang="tr-TR" b="1" dirty="0" smtClean="0">
                <a:solidFill>
                  <a:schemeClr val="bg1"/>
                </a:solidFill>
              </a:rPr>
              <a:t>AKSARAY </a:t>
            </a:r>
            <a:r>
              <a:rPr lang="tr-TR" b="1" dirty="0">
                <a:solidFill>
                  <a:schemeClr val="bg1"/>
                </a:solidFill>
              </a:rPr>
              <a:t>ÜNİVERSİTESİ</a:t>
            </a:r>
            <a:br>
              <a:rPr lang="tr-TR" b="1" dirty="0">
                <a:solidFill>
                  <a:schemeClr val="bg1"/>
                </a:solidFill>
              </a:rPr>
            </a:br>
            <a:r>
              <a:rPr lang="tr-TR" b="1" dirty="0">
                <a:solidFill>
                  <a:schemeClr val="bg1"/>
                </a:solidFill>
              </a:rPr>
              <a:t>ÖĞRENCİ İŞLERİ DAİRE BAŞKANLIĞI</a:t>
            </a:r>
            <a:br>
              <a:rPr lang="tr-TR" b="1" dirty="0">
                <a:solidFill>
                  <a:schemeClr val="bg1"/>
                </a:solidFill>
              </a:rPr>
            </a:br>
            <a:r>
              <a:rPr lang="tr-TR" b="1" dirty="0" smtClean="0">
                <a:solidFill>
                  <a:schemeClr val="bg1"/>
                </a:solidFill>
              </a:rPr>
              <a:t>2024-2025 </a:t>
            </a:r>
            <a:r>
              <a:rPr lang="tr-TR" b="1" dirty="0">
                <a:solidFill>
                  <a:schemeClr val="bg1"/>
                </a:solidFill>
              </a:rPr>
              <a:t>EĞİTİM-ÖĞRETİM YILI </a:t>
            </a:r>
            <a:br>
              <a:rPr lang="tr-TR" b="1" dirty="0">
                <a:solidFill>
                  <a:schemeClr val="bg1"/>
                </a:solidFill>
              </a:rPr>
            </a:br>
            <a:r>
              <a:rPr lang="tr-TR" b="1" dirty="0">
                <a:solidFill>
                  <a:schemeClr val="bg1"/>
                </a:solidFill>
              </a:rPr>
              <a:t>ORYANTASYON EĞİTİMİ </a:t>
            </a:r>
            <a:r>
              <a:rPr lang="tr-TR" dirty="0" smtClean="0">
                <a:solidFill>
                  <a:schemeClr val="accent1">
                    <a:lumMod val="60000"/>
                    <a:lumOff val="40000"/>
                  </a:schemeClr>
                </a:solidFill>
              </a:rPr>
              <a:t/>
            </a:r>
            <a:br>
              <a:rPr lang="tr-TR" dirty="0" smtClean="0">
                <a:solidFill>
                  <a:schemeClr val="accent1">
                    <a:lumMod val="60000"/>
                    <a:lumOff val="40000"/>
                  </a:schemeClr>
                </a:solidFill>
              </a:rPr>
            </a:br>
            <a:r>
              <a:rPr lang="tr-TR" dirty="0" smtClean="0">
                <a:solidFill>
                  <a:schemeClr val="accent1">
                    <a:lumMod val="60000"/>
                    <a:lumOff val="40000"/>
                  </a:schemeClr>
                </a:solidFill>
              </a:rPr>
              <a:t/>
            </a:r>
            <a:br>
              <a:rPr lang="tr-TR" dirty="0" smtClean="0">
                <a:solidFill>
                  <a:schemeClr val="accent1">
                    <a:lumMod val="60000"/>
                    <a:lumOff val="40000"/>
                  </a:schemeClr>
                </a:solidFill>
              </a:rPr>
            </a:br>
            <a:r>
              <a:rPr lang="tr-TR" dirty="0" smtClean="0"/>
              <a:t/>
            </a:r>
            <a:br>
              <a:rPr lang="tr-TR" dirty="0" smtClean="0"/>
            </a:br>
            <a:r>
              <a:rPr lang="tr-TR" sz="4000" dirty="0" smtClean="0"/>
              <a:t/>
            </a:r>
            <a:br>
              <a:rPr lang="tr-TR" sz="4000" dirty="0" smtClean="0"/>
            </a:br>
            <a:r>
              <a:rPr lang="tr-TR" sz="4000" dirty="0" smtClean="0"/>
              <a:t/>
            </a:r>
            <a:br>
              <a:rPr lang="tr-TR" sz="4000" dirty="0" smtClean="0"/>
            </a:br>
            <a:endParaRPr lang="en-US" sz="2000" dirty="0">
              <a:solidFill>
                <a:srgbClr val="7030A0"/>
              </a:solidFill>
            </a:endParaRPr>
          </a:p>
        </p:txBody>
      </p:sp>
      <p:sp>
        <p:nvSpPr>
          <p:cNvPr id="3" name="Slayt Numarası Yer Tutucusu 2"/>
          <p:cNvSpPr>
            <a:spLocks noGrp="1"/>
          </p:cNvSpPr>
          <p:nvPr>
            <p:ph type="sldNum" sz="quarter" idx="12"/>
          </p:nvPr>
        </p:nvSpPr>
        <p:spPr/>
        <p:txBody>
          <a:bodyPr/>
          <a:lstStyle/>
          <a:p>
            <a:fld id="{6FE52E40-2D76-486E-B1AA-2AA0780E6DAF}" type="slidenum">
              <a:rPr lang="en-US" smtClean="0"/>
              <a:pPr/>
              <a:t>1</a:t>
            </a:fld>
            <a:endParaRPr lang="en-US"/>
          </a:p>
        </p:txBody>
      </p:sp>
    </p:spTree>
    <p:extLst>
      <p:ext uri="{BB962C8B-B14F-4D97-AF65-F5344CB8AC3E}">
        <p14:creationId xmlns:p14="http://schemas.microsoft.com/office/powerpoint/2010/main" val="1855889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191691" y="1484784"/>
            <a:ext cx="8748464" cy="5201424"/>
          </a:xfrm>
          <a:prstGeom prst="rect">
            <a:avLst/>
          </a:prstGeom>
        </p:spPr>
        <p:txBody>
          <a:bodyPr wrap="square">
            <a:spAutoFit/>
          </a:bodyPr>
          <a:lstStyle/>
          <a:p>
            <a:pPr algn="just"/>
            <a:r>
              <a:rPr lang="tr-TR" sz="2800" dirty="0">
                <a:solidFill>
                  <a:schemeClr val="bg1"/>
                </a:solidFill>
              </a:rPr>
              <a:t>c) Ağırlıklı genel not ortalaması en az 3,00 olan ve önceki yarıyıllardan kaydolmadığı veya başarısız olduğu bir dersi bulunmayan öğrenci, üst yarıyıl da dahil 45 AKTS kredilik ders alabilir. </a:t>
            </a:r>
            <a:endParaRPr lang="tr-TR" sz="2800" dirty="0" smtClean="0">
              <a:solidFill>
                <a:schemeClr val="bg1"/>
              </a:solidFill>
            </a:endParaRPr>
          </a:p>
          <a:p>
            <a:pPr algn="just"/>
            <a:endParaRPr lang="tr-TR" sz="2800" dirty="0">
              <a:solidFill>
                <a:schemeClr val="bg1"/>
              </a:solidFill>
            </a:endParaRPr>
          </a:p>
          <a:p>
            <a:pPr algn="just"/>
            <a:r>
              <a:rPr lang="tr-TR" sz="2800" dirty="0">
                <a:solidFill>
                  <a:schemeClr val="bg1"/>
                </a:solidFill>
              </a:rPr>
              <a:t>d) Kayıt yaptırdığı yarıyılda mezun olabilmek için gerekli tüm derslerini alarak mezuniyet aşamasında olabilecek veya tek ders sınavı ile mezun olabilecek öğrenci, danışman onayı ile bölümüne dilekçeyle başvurarak, 45 AKTS kredilik ders alabilir.</a:t>
            </a:r>
          </a:p>
          <a:p>
            <a:pPr algn="just"/>
            <a:endParaRPr lang="tr-TR" sz="2400" dirty="0" smtClean="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10</a:t>
            </a:fld>
            <a:endParaRPr lang="en-US" dirty="0"/>
          </a:p>
        </p:txBody>
      </p:sp>
    </p:spTree>
    <p:extLst>
      <p:ext uri="{BB962C8B-B14F-4D97-AF65-F5344CB8AC3E}">
        <p14:creationId xmlns:p14="http://schemas.microsoft.com/office/powerpoint/2010/main" val="2703184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11</a:t>
            </a:fld>
            <a:endParaRPr lang="en-US" dirty="0"/>
          </a:p>
        </p:txBody>
      </p:sp>
      <p:sp>
        <p:nvSpPr>
          <p:cNvPr id="4" name="Dikdörtgen 3"/>
          <p:cNvSpPr/>
          <p:nvPr/>
        </p:nvSpPr>
        <p:spPr>
          <a:xfrm>
            <a:off x="683568" y="2551837"/>
            <a:ext cx="8003232" cy="4154984"/>
          </a:xfrm>
          <a:prstGeom prst="rect">
            <a:avLst/>
          </a:prstGeom>
        </p:spPr>
        <p:txBody>
          <a:bodyPr wrap="square">
            <a:spAutoFit/>
          </a:bodyPr>
          <a:lstStyle/>
          <a:p>
            <a:pPr algn="just"/>
            <a:r>
              <a:rPr lang="tr-TR" b="1" dirty="0"/>
              <a:t> </a:t>
            </a:r>
            <a:r>
              <a:rPr lang="tr-TR" sz="2400" dirty="0">
                <a:solidFill>
                  <a:schemeClr val="bg1"/>
                </a:solidFill>
              </a:rPr>
              <a:t>Derslere ve uygulamalara devam zorunludur. Teorik saatlerin %30’undan, uygulama saatlerinin de % 20’sinden fazlasına katılmayan öğrenci o dersin final ve bütünleme sınavına giremez. Bu sınavlara giren öğrencinin notu iptal edilir</a:t>
            </a:r>
            <a:r>
              <a:rPr lang="tr-TR" sz="2400" dirty="0" smtClean="0">
                <a:solidFill>
                  <a:schemeClr val="bg1"/>
                </a:solidFill>
              </a:rPr>
              <a:t>.</a:t>
            </a:r>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a:p>
        </p:txBody>
      </p:sp>
      <p:sp>
        <p:nvSpPr>
          <p:cNvPr id="5" name="Dikdörtgen 4"/>
          <p:cNvSpPr/>
          <p:nvPr/>
        </p:nvSpPr>
        <p:spPr>
          <a:xfrm>
            <a:off x="2195736" y="358587"/>
            <a:ext cx="4357464" cy="523220"/>
          </a:xfrm>
          <a:prstGeom prst="rect">
            <a:avLst/>
          </a:prstGeom>
        </p:spPr>
        <p:txBody>
          <a:bodyPr wrap="square">
            <a:spAutoFit/>
          </a:bodyPr>
          <a:lstStyle/>
          <a:p>
            <a:r>
              <a:rPr lang="tr-TR" sz="2800" dirty="0" smtClean="0"/>
              <a:t>       </a:t>
            </a:r>
            <a:r>
              <a:rPr lang="tr-TR" sz="2800" b="1" dirty="0" smtClean="0">
                <a:solidFill>
                  <a:schemeClr val="bg1"/>
                </a:solidFill>
              </a:rPr>
              <a:t>DERSLERE DEVAM</a:t>
            </a:r>
            <a:endParaRPr lang="tr-TR" sz="2800" b="1" dirty="0">
              <a:solidFill>
                <a:schemeClr val="bg1"/>
              </a:solidFill>
            </a:endParaRPr>
          </a:p>
        </p:txBody>
      </p:sp>
    </p:spTree>
    <p:extLst>
      <p:ext uri="{BB962C8B-B14F-4D97-AF65-F5344CB8AC3E}">
        <p14:creationId xmlns:p14="http://schemas.microsoft.com/office/powerpoint/2010/main" val="323515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2413"/>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12</a:t>
            </a:fld>
            <a:endParaRPr lang="en-US" dirty="0"/>
          </a:p>
        </p:txBody>
      </p:sp>
      <p:sp>
        <p:nvSpPr>
          <p:cNvPr id="4" name="Dikdörtgen 3"/>
          <p:cNvSpPr/>
          <p:nvPr/>
        </p:nvSpPr>
        <p:spPr>
          <a:xfrm>
            <a:off x="683568" y="2551837"/>
            <a:ext cx="8003232" cy="1754326"/>
          </a:xfrm>
          <a:prstGeom prst="rect">
            <a:avLst/>
          </a:prstGeom>
        </p:spPr>
        <p:txBody>
          <a:bodyPr wrap="square">
            <a:spAutoFit/>
          </a:bodyPr>
          <a:lstStyle/>
          <a:p>
            <a:pPr algn="just"/>
            <a:r>
              <a:rPr lang="tr-TR" b="1" dirty="0"/>
              <a:t> </a:t>
            </a:r>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a:p>
        </p:txBody>
      </p:sp>
      <p:sp>
        <p:nvSpPr>
          <p:cNvPr id="5" name="Dikdörtgen 4"/>
          <p:cNvSpPr/>
          <p:nvPr/>
        </p:nvSpPr>
        <p:spPr>
          <a:xfrm>
            <a:off x="2195736" y="358587"/>
            <a:ext cx="4357464" cy="523220"/>
          </a:xfrm>
          <a:prstGeom prst="rect">
            <a:avLst/>
          </a:prstGeom>
        </p:spPr>
        <p:txBody>
          <a:bodyPr wrap="square">
            <a:spAutoFit/>
          </a:bodyPr>
          <a:lstStyle/>
          <a:p>
            <a:r>
              <a:rPr lang="tr-TR" sz="2800" dirty="0" smtClean="0"/>
              <a:t>       </a:t>
            </a:r>
            <a:r>
              <a:rPr lang="tr-TR" sz="2800" b="1" dirty="0" smtClean="0">
                <a:solidFill>
                  <a:schemeClr val="bg1"/>
                </a:solidFill>
              </a:rPr>
              <a:t>ÖZEL ÖĞRENCİ</a:t>
            </a:r>
            <a:endParaRPr lang="tr-TR" sz="2800" b="1" dirty="0">
              <a:solidFill>
                <a:schemeClr val="bg1"/>
              </a:solidFill>
            </a:endParaRPr>
          </a:p>
        </p:txBody>
      </p:sp>
      <p:sp>
        <p:nvSpPr>
          <p:cNvPr id="3" name="Dikdörtgen 2"/>
          <p:cNvSpPr/>
          <p:nvPr/>
        </p:nvSpPr>
        <p:spPr>
          <a:xfrm>
            <a:off x="971600" y="1916832"/>
            <a:ext cx="7488832" cy="3724096"/>
          </a:xfrm>
          <a:prstGeom prst="rect">
            <a:avLst/>
          </a:prstGeom>
        </p:spPr>
        <p:txBody>
          <a:bodyPr wrap="square">
            <a:spAutoFit/>
          </a:bodyPr>
          <a:lstStyle/>
          <a:p>
            <a:pPr>
              <a:buFont typeface="Wingdings" panose="05000000000000000000" pitchFamily="2" charset="2"/>
              <a:buChar char="Ø"/>
            </a:pPr>
            <a:r>
              <a:rPr lang="tr-TR" sz="2400" dirty="0">
                <a:solidFill>
                  <a:schemeClr val="bg1"/>
                </a:solidFill>
              </a:rPr>
              <a:t>Bir öğrenci Bilgisini, kültürünü  artırmak için veya başka sebeplerle eğitim-öğretim süresi boyunca en fazla 2 yarıyıl  kayıtlı olduğu bölüm kurulu kararıyla farklı bir üniversitede özel öğrenci olarak öğrenim görebilir</a:t>
            </a:r>
            <a:r>
              <a:rPr lang="tr-TR" sz="2400" dirty="0" smtClean="0">
                <a:solidFill>
                  <a:schemeClr val="bg1"/>
                </a:solidFill>
              </a:rPr>
              <a:t>.</a:t>
            </a:r>
          </a:p>
          <a:p>
            <a:endParaRPr lang="tr-TR" sz="2400" dirty="0">
              <a:solidFill>
                <a:schemeClr val="bg1"/>
              </a:solidFill>
            </a:endParaRPr>
          </a:p>
          <a:p>
            <a:pPr>
              <a:buFont typeface="Wingdings" panose="05000000000000000000" pitchFamily="2" charset="2"/>
              <a:buChar char="Ø"/>
            </a:pPr>
            <a:r>
              <a:rPr lang="tr-TR" sz="2400" dirty="0">
                <a:solidFill>
                  <a:schemeClr val="bg1"/>
                </a:solidFill>
              </a:rPr>
              <a:t>Bunun için öğrencinin özel öğrenci olarak öğrenim görmek istediği yükseköğretim kurumunun da onay vermesi gerekir</a:t>
            </a:r>
            <a:r>
              <a:rPr lang="tr-TR" sz="2400" dirty="0" smtClean="0">
                <a:solidFill>
                  <a:schemeClr val="bg1"/>
                </a:solidFill>
              </a:rPr>
              <a:t>.</a:t>
            </a:r>
          </a:p>
          <a:p>
            <a:pPr>
              <a:buFont typeface="Wingdings" panose="05000000000000000000" pitchFamily="2" charset="2"/>
              <a:buChar char="Ø"/>
            </a:pPr>
            <a:endParaRPr lang="tr-TR" sz="2000" dirty="0" smtClean="0">
              <a:solidFill>
                <a:schemeClr val="bg1"/>
              </a:solidFill>
            </a:endParaRPr>
          </a:p>
        </p:txBody>
      </p:sp>
    </p:spTree>
    <p:extLst>
      <p:ext uri="{BB962C8B-B14F-4D97-AF65-F5344CB8AC3E}">
        <p14:creationId xmlns:p14="http://schemas.microsoft.com/office/powerpoint/2010/main" val="28056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13</a:t>
            </a:fld>
            <a:endParaRPr lang="en-US" dirty="0"/>
          </a:p>
        </p:txBody>
      </p:sp>
      <p:sp>
        <p:nvSpPr>
          <p:cNvPr id="4" name="Dikdörtgen 3"/>
          <p:cNvSpPr/>
          <p:nvPr/>
        </p:nvSpPr>
        <p:spPr>
          <a:xfrm>
            <a:off x="683568" y="2551837"/>
            <a:ext cx="8003232" cy="1477328"/>
          </a:xfrm>
          <a:prstGeom prst="rect">
            <a:avLst/>
          </a:prstGeom>
        </p:spPr>
        <p:txBody>
          <a:bodyPr wrap="square">
            <a:spAutoFit/>
          </a:bodyPr>
          <a:lstStyle/>
          <a:p>
            <a:pPr algn="just"/>
            <a:endParaRPr lang="tr-TR" dirty="0" smtClean="0"/>
          </a:p>
          <a:p>
            <a:pPr algn="just"/>
            <a:endParaRPr lang="tr-TR" dirty="0"/>
          </a:p>
          <a:p>
            <a:pPr algn="just"/>
            <a:endParaRPr lang="tr-TR" dirty="0" smtClean="0"/>
          </a:p>
          <a:p>
            <a:pPr algn="just"/>
            <a:endParaRPr lang="tr-TR" dirty="0"/>
          </a:p>
          <a:p>
            <a:pPr algn="just"/>
            <a:endParaRPr lang="tr-TR" dirty="0"/>
          </a:p>
        </p:txBody>
      </p:sp>
      <p:sp>
        <p:nvSpPr>
          <p:cNvPr id="5" name="Dikdörtgen 4"/>
          <p:cNvSpPr/>
          <p:nvPr/>
        </p:nvSpPr>
        <p:spPr>
          <a:xfrm>
            <a:off x="1835696" y="358587"/>
            <a:ext cx="5938730" cy="523220"/>
          </a:xfrm>
          <a:prstGeom prst="rect">
            <a:avLst/>
          </a:prstGeom>
        </p:spPr>
        <p:txBody>
          <a:bodyPr wrap="square">
            <a:spAutoFit/>
          </a:bodyPr>
          <a:lstStyle/>
          <a:p>
            <a:r>
              <a:rPr lang="tr-TR" sz="2800" b="1" dirty="0" smtClean="0"/>
              <a:t>       </a:t>
            </a:r>
            <a:r>
              <a:rPr lang="tr-TR" sz="2800" b="1" dirty="0" smtClean="0">
                <a:solidFill>
                  <a:schemeClr val="bg1"/>
                </a:solidFill>
              </a:rPr>
              <a:t>YAZ OKULUNDAN DERS ALMA</a:t>
            </a:r>
            <a:endParaRPr lang="tr-TR" sz="2800" b="1" dirty="0">
              <a:solidFill>
                <a:schemeClr val="bg1"/>
              </a:solidFill>
            </a:endParaRPr>
          </a:p>
        </p:txBody>
      </p:sp>
      <p:sp>
        <p:nvSpPr>
          <p:cNvPr id="8" name="Dikdörtgen 7"/>
          <p:cNvSpPr/>
          <p:nvPr/>
        </p:nvSpPr>
        <p:spPr>
          <a:xfrm>
            <a:off x="1129855" y="1231645"/>
            <a:ext cx="7560840" cy="5016758"/>
          </a:xfrm>
          <a:prstGeom prst="rect">
            <a:avLst/>
          </a:prstGeom>
        </p:spPr>
        <p:txBody>
          <a:bodyPr wrap="square">
            <a:spAutoFit/>
          </a:bodyPr>
          <a:lstStyle/>
          <a:p>
            <a:pPr>
              <a:buFont typeface="Wingdings" panose="05000000000000000000" pitchFamily="2" charset="2"/>
              <a:buChar char="Ø"/>
            </a:pPr>
            <a:r>
              <a:rPr lang="tr-TR" sz="2000" dirty="0">
                <a:solidFill>
                  <a:schemeClr val="bg1"/>
                </a:solidFill>
              </a:rPr>
              <a:t>Üniversitemiz öğrencileri Üniversitemiz senatosunun uygun gördüğü yükseköğretim kurumlarından yaz okulunda ders </a:t>
            </a:r>
            <a:r>
              <a:rPr lang="tr-TR" sz="2000" dirty="0" smtClean="0">
                <a:solidFill>
                  <a:schemeClr val="bg1"/>
                </a:solidFill>
              </a:rPr>
              <a:t>alabilir.</a:t>
            </a:r>
          </a:p>
          <a:p>
            <a:endParaRPr lang="tr-TR" sz="2000" dirty="0">
              <a:solidFill>
                <a:schemeClr val="bg1"/>
              </a:solidFill>
            </a:endParaRPr>
          </a:p>
          <a:p>
            <a:pPr>
              <a:buFont typeface="Wingdings" panose="05000000000000000000" pitchFamily="2" charset="2"/>
              <a:buChar char="Ø"/>
            </a:pPr>
            <a:r>
              <a:rPr lang="tr-TR" sz="2000" dirty="0">
                <a:solidFill>
                  <a:schemeClr val="bg1"/>
                </a:solidFill>
              </a:rPr>
              <a:t>Yaz </a:t>
            </a:r>
            <a:r>
              <a:rPr lang="tr-TR" sz="2000" dirty="0" smtClean="0">
                <a:solidFill>
                  <a:schemeClr val="bg1"/>
                </a:solidFill>
              </a:rPr>
              <a:t>okulunda bir eğitim-öğretim yılında  </a:t>
            </a:r>
            <a:r>
              <a:rPr lang="tr-TR" sz="2000" dirty="0">
                <a:solidFill>
                  <a:schemeClr val="bg1"/>
                </a:solidFill>
              </a:rPr>
              <a:t>en fazla 3 ders </a:t>
            </a:r>
            <a:r>
              <a:rPr lang="tr-TR" sz="2000" dirty="0" smtClean="0">
                <a:solidFill>
                  <a:schemeClr val="bg1"/>
                </a:solidFill>
              </a:rPr>
              <a:t>alınabilir.</a:t>
            </a:r>
          </a:p>
          <a:p>
            <a:endParaRPr lang="tr-TR" sz="2000" dirty="0">
              <a:solidFill>
                <a:schemeClr val="bg1"/>
              </a:solidFill>
            </a:endParaRPr>
          </a:p>
          <a:p>
            <a:pPr>
              <a:buFont typeface="Wingdings" panose="05000000000000000000" pitchFamily="2" charset="2"/>
              <a:buChar char="Ø"/>
            </a:pPr>
            <a:r>
              <a:rPr lang="tr-TR" sz="2000" dirty="0">
                <a:solidFill>
                  <a:schemeClr val="bg1"/>
                </a:solidFill>
              </a:rPr>
              <a:t>Yaz okulunda alınacak derslerin üniversitemizdeki derslere AKTS /kredi ve içerik yönünden denk olması gerekir</a:t>
            </a:r>
            <a:r>
              <a:rPr lang="tr-TR" sz="2000" dirty="0" smtClean="0">
                <a:solidFill>
                  <a:schemeClr val="bg1"/>
                </a:solidFill>
              </a:rPr>
              <a:t>.</a:t>
            </a:r>
          </a:p>
          <a:p>
            <a:pPr>
              <a:buFont typeface="Wingdings" panose="05000000000000000000" pitchFamily="2" charset="2"/>
              <a:buChar char="Ø"/>
            </a:pPr>
            <a:endParaRPr lang="tr-TR" sz="2000" dirty="0">
              <a:solidFill>
                <a:schemeClr val="bg1"/>
              </a:solidFill>
            </a:endParaRPr>
          </a:p>
          <a:p>
            <a:pPr>
              <a:buFont typeface="Wingdings" panose="05000000000000000000" pitchFamily="2" charset="2"/>
              <a:buChar char="Ø"/>
            </a:pPr>
            <a:r>
              <a:rPr lang="tr-TR" sz="2000" dirty="0">
                <a:solidFill>
                  <a:schemeClr val="bg1"/>
                </a:solidFill>
              </a:rPr>
              <a:t>Yaz okuluna gitmek isteyen öğrenciler karşı üniversitenin ders içerik ve AKTS </a:t>
            </a:r>
            <a:r>
              <a:rPr lang="tr-TR" sz="2000" dirty="0" err="1">
                <a:solidFill>
                  <a:schemeClr val="bg1"/>
                </a:solidFill>
              </a:rPr>
              <a:t>leri</a:t>
            </a:r>
            <a:r>
              <a:rPr lang="tr-TR" sz="2000" dirty="0">
                <a:solidFill>
                  <a:schemeClr val="bg1"/>
                </a:solidFill>
              </a:rPr>
              <a:t> ile birlikte bir dilekçe ile başvurmaları gerekir</a:t>
            </a:r>
            <a:r>
              <a:rPr lang="tr-TR" sz="2000" dirty="0" smtClean="0">
                <a:solidFill>
                  <a:schemeClr val="bg1"/>
                </a:solidFill>
              </a:rPr>
              <a:t>.</a:t>
            </a:r>
          </a:p>
          <a:p>
            <a:pPr>
              <a:buFont typeface="Wingdings" panose="05000000000000000000" pitchFamily="2" charset="2"/>
              <a:buChar char="Ø"/>
            </a:pPr>
            <a:endParaRPr lang="tr-TR" sz="2000" dirty="0">
              <a:solidFill>
                <a:schemeClr val="bg1"/>
              </a:solidFill>
            </a:endParaRPr>
          </a:p>
          <a:p>
            <a:pPr>
              <a:buFont typeface="Wingdings" panose="05000000000000000000" pitchFamily="2" charset="2"/>
              <a:buChar char="Ø"/>
            </a:pPr>
            <a:r>
              <a:rPr lang="tr-TR" sz="2000" dirty="0">
                <a:solidFill>
                  <a:schemeClr val="bg1"/>
                </a:solidFill>
              </a:rPr>
              <a:t>Başvuruları ilgili bölüm kurulu kararı ile uygun görülmeyen öğrenci yaz okulundan ders alamaz.</a:t>
            </a:r>
          </a:p>
        </p:txBody>
      </p:sp>
    </p:spTree>
    <p:extLst>
      <p:ext uri="{BB962C8B-B14F-4D97-AF65-F5344CB8AC3E}">
        <p14:creationId xmlns:p14="http://schemas.microsoft.com/office/powerpoint/2010/main" val="2809678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14</a:t>
            </a:fld>
            <a:endParaRPr lang="en-US" dirty="0"/>
          </a:p>
        </p:txBody>
      </p:sp>
      <p:sp>
        <p:nvSpPr>
          <p:cNvPr id="4" name="Dikdörtgen 3"/>
          <p:cNvSpPr/>
          <p:nvPr/>
        </p:nvSpPr>
        <p:spPr>
          <a:xfrm>
            <a:off x="683568" y="2551837"/>
            <a:ext cx="8003232" cy="1477328"/>
          </a:xfrm>
          <a:prstGeom prst="rect">
            <a:avLst/>
          </a:prstGeom>
        </p:spPr>
        <p:txBody>
          <a:bodyPr wrap="square">
            <a:spAutoFit/>
          </a:bodyPr>
          <a:lstStyle/>
          <a:p>
            <a:pPr algn="just"/>
            <a:endParaRPr lang="tr-TR" dirty="0" smtClean="0"/>
          </a:p>
          <a:p>
            <a:pPr algn="just"/>
            <a:endParaRPr lang="tr-TR" dirty="0"/>
          </a:p>
          <a:p>
            <a:pPr algn="just"/>
            <a:endParaRPr lang="tr-TR" dirty="0" smtClean="0"/>
          </a:p>
          <a:p>
            <a:pPr algn="just"/>
            <a:endParaRPr lang="tr-TR" dirty="0"/>
          </a:p>
          <a:p>
            <a:pPr algn="just"/>
            <a:endParaRPr lang="tr-TR" dirty="0"/>
          </a:p>
        </p:txBody>
      </p:sp>
      <p:sp>
        <p:nvSpPr>
          <p:cNvPr id="5" name="Dikdörtgen 4"/>
          <p:cNvSpPr/>
          <p:nvPr/>
        </p:nvSpPr>
        <p:spPr>
          <a:xfrm>
            <a:off x="1835696" y="358587"/>
            <a:ext cx="6480720" cy="523220"/>
          </a:xfrm>
          <a:prstGeom prst="rect">
            <a:avLst/>
          </a:prstGeom>
        </p:spPr>
        <p:txBody>
          <a:bodyPr wrap="square">
            <a:spAutoFit/>
          </a:bodyPr>
          <a:lstStyle/>
          <a:p>
            <a:r>
              <a:rPr lang="tr-TR" sz="2800" dirty="0" smtClean="0"/>
              <a:t>       </a:t>
            </a:r>
            <a:r>
              <a:rPr lang="tr-TR" sz="2400" dirty="0" smtClean="0">
                <a:solidFill>
                  <a:schemeClr val="bg1"/>
                </a:solidFill>
              </a:rPr>
              <a:t>KAYIT DONDURMA(İZİNLİ SAYILMA</a:t>
            </a:r>
            <a:r>
              <a:rPr lang="tr-TR" sz="2800" dirty="0">
                <a:solidFill>
                  <a:schemeClr val="bg1"/>
                </a:solidFill>
              </a:rPr>
              <a:t>)</a:t>
            </a:r>
          </a:p>
        </p:txBody>
      </p:sp>
      <p:sp>
        <p:nvSpPr>
          <p:cNvPr id="3" name="Dikdörtgen 2"/>
          <p:cNvSpPr/>
          <p:nvPr/>
        </p:nvSpPr>
        <p:spPr>
          <a:xfrm>
            <a:off x="936104" y="474345"/>
            <a:ext cx="7596336" cy="5201424"/>
          </a:xfrm>
          <a:prstGeom prst="rect">
            <a:avLst/>
          </a:prstGeom>
        </p:spPr>
        <p:txBody>
          <a:bodyPr wrap="square">
            <a:spAutoFit/>
          </a:bodyPr>
          <a:lstStyle/>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pPr marL="285750" indent="-285750" algn="just">
              <a:buFont typeface="Wingdings" panose="05000000000000000000" pitchFamily="2" charset="2"/>
              <a:buChar char="Ø"/>
            </a:pPr>
            <a:r>
              <a:rPr lang="tr-TR" sz="2000" dirty="0" smtClean="0">
                <a:solidFill>
                  <a:schemeClr val="bg1"/>
                </a:solidFill>
              </a:rPr>
              <a:t>Yönetmeliğimizin </a:t>
            </a:r>
            <a:r>
              <a:rPr lang="tr-TR" sz="2000" dirty="0">
                <a:solidFill>
                  <a:schemeClr val="bg1"/>
                </a:solidFill>
              </a:rPr>
              <a:t>31. maddesinde belirtilen haklı ve geçerli mazeretleri bulunan </a:t>
            </a:r>
            <a:r>
              <a:rPr lang="tr-TR" sz="2000" dirty="0" smtClean="0">
                <a:solidFill>
                  <a:schemeClr val="bg1"/>
                </a:solidFill>
              </a:rPr>
              <a:t>öğrenciler, </a:t>
            </a:r>
            <a:r>
              <a:rPr lang="tr-TR" sz="2000" dirty="0">
                <a:solidFill>
                  <a:schemeClr val="bg1"/>
                </a:solidFill>
              </a:rPr>
              <a:t>belgeleriyle beraber ilgili yarıyılın başlamasından itibaren </a:t>
            </a:r>
            <a:r>
              <a:rPr lang="tr-TR" sz="2000" dirty="0" smtClean="0">
                <a:solidFill>
                  <a:schemeClr val="bg1"/>
                </a:solidFill>
              </a:rPr>
              <a:t>30 gün </a:t>
            </a:r>
            <a:r>
              <a:rPr lang="tr-TR" sz="2000" dirty="0">
                <a:solidFill>
                  <a:schemeClr val="bg1"/>
                </a:solidFill>
              </a:rPr>
              <a:t>içerisinde ilgili birime dilekçe ile başvurması gerekir. </a:t>
            </a:r>
          </a:p>
          <a:p>
            <a:pPr marL="285750" indent="-285750" algn="just">
              <a:buFont typeface="Wingdings" panose="05000000000000000000" pitchFamily="2" charset="2"/>
              <a:buChar char="Ø"/>
            </a:pPr>
            <a:r>
              <a:rPr lang="tr-TR" sz="2000" dirty="0" smtClean="0">
                <a:solidFill>
                  <a:schemeClr val="bg1"/>
                </a:solidFill>
              </a:rPr>
              <a:t>Beklenmedik </a:t>
            </a:r>
            <a:r>
              <a:rPr lang="tr-TR" sz="2000" dirty="0">
                <a:solidFill>
                  <a:schemeClr val="bg1"/>
                </a:solidFill>
              </a:rPr>
              <a:t>durumlar, ani bir hastalık, sağlık sorununun sürekli olması durumunda sağlık kuruluşundan alınacak sağlık raporları kayıt dondurma başvuru süresinin dışında </a:t>
            </a:r>
            <a:r>
              <a:rPr lang="tr-TR" sz="2000" dirty="0" smtClean="0">
                <a:solidFill>
                  <a:schemeClr val="bg1"/>
                </a:solidFill>
              </a:rPr>
              <a:t>tutulur.</a:t>
            </a:r>
          </a:p>
          <a:p>
            <a:pPr marL="285750" indent="-285750" algn="just">
              <a:buFont typeface="Wingdings" panose="05000000000000000000" pitchFamily="2" charset="2"/>
              <a:buChar char="Ø"/>
            </a:pPr>
            <a:r>
              <a:rPr lang="tr-TR" sz="2000" dirty="0" smtClean="0">
                <a:solidFill>
                  <a:schemeClr val="bg1"/>
                </a:solidFill>
              </a:rPr>
              <a:t>Mazereti </a:t>
            </a:r>
            <a:r>
              <a:rPr lang="tr-TR" sz="2000" dirty="0">
                <a:solidFill>
                  <a:schemeClr val="bg1"/>
                </a:solidFill>
              </a:rPr>
              <a:t>ilgili yönetim kurulu kararı ile kabul edilen öğrenciler kayıt </a:t>
            </a:r>
            <a:r>
              <a:rPr lang="tr-TR" sz="2000" dirty="0" smtClean="0">
                <a:solidFill>
                  <a:schemeClr val="bg1"/>
                </a:solidFill>
              </a:rPr>
              <a:t>dondurabilir.</a:t>
            </a:r>
          </a:p>
          <a:p>
            <a:pPr marL="285750" indent="-285750" algn="just">
              <a:buFont typeface="Wingdings" panose="05000000000000000000" pitchFamily="2" charset="2"/>
              <a:buChar char="Ø"/>
            </a:pPr>
            <a:r>
              <a:rPr lang="tr-TR" sz="2000" dirty="0" smtClean="0">
                <a:solidFill>
                  <a:schemeClr val="bg1"/>
                </a:solidFill>
              </a:rPr>
              <a:t>Bir </a:t>
            </a:r>
            <a:r>
              <a:rPr lang="tr-TR" sz="2000" dirty="0">
                <a:solidFill>
                  <a:schemeClr val="bg1"/>
                </a:solidFill>
              </a:rPr>
              <a:t>öğrenci öğrenim süresinin yarısı kadar kayıt dondurma hakkına </a:t>
            </a:r>
            <a:r>
              <a:rPr lang="tr-TR" sz="2000" dirty="0" smtClean="0">
                <a:solidFill>
                  <a:schemeClr val="bg1"/>
                </a:solidFill>
              </a:rPr>
              <a:t>sahiptir.</a:t>
            </a:r>
          </a:p>
          <a:p>
            <a:pPr marL="285750" indent="-285750" algn="just">
              <a:buFont typeface="Wingdings" panose="05000000000000000000" pitchFamily="2" charset="2"/>
              <a:buChar char="Ø"/>
            </a:pPr>
            <a:r>
              <a:rPr lang="tr-TR" sz="2000" dirty="0" smtClean="0">
                <a:solidFill>
                  <a:schemeClr val="bg1"/>
                </a:solidFill>
              </a:rPr>
              <a:t>Kayıt </a:t>
            </a:r>
            <a:r>
              <a:rPr lang="tr-TR" sz="2000" dirty="0">
                <a:solidFill>
                  <a:schemeClr val="bg1"/>
                </a:solidFill>
              </a:rPr>
              <a:t>dondurulan süreler öğrenim süresinden sayılmaz.</a:t>
            </a:r>
          </a:p>
        </p:txBody>
      </p:sp>
    </p:spTree>
    <p:extLst>
      <p:ext uri="{BB962C8B-B14F-4D97-AF65-F5344CB8AC3E}">
        <p14:creationId xmlns:p14="http://schemas.microsoft.com/office/powerpoint/2010/main" val="3544185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15</a:t>
            </a:fld>
            <a:endParaRPr lang="en-US" dirty="0"/>
          </a:p>
        </p:txBody>
      </p:sp>
      <p:sp>
        <p:nvSpPr>
          <p:cNvPr id="4" name="Dikdörtgen 3"/>
          <p:cNvSpPr/>
          <p:nvPr/>
        </p:nvSpPr>
        <p:spPr>
          <a:xfrm>
            <a:off x="683568" y="2551837"/>
            <a:ext cx="8003232" cy="1754326"/>
          </a:xfrm>
          <a:prstGeom prst="rect">
            <a:avLst/>
          </a:prstGeom>
        </p:spPr>
        <p:txBody>
          <a:bodyPr wrap="square">
            <a:spAutoFit/>
          </a:bodyPr>
          <a:lstStyle/>
          <a:p>
            <a:pPr algn="just"/>
            <a:r>
              <a:rPr lang="tr-TR" b="1" dirty="0"/>
              <a:t> </a:t>
            </a:r>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a:p>
        </p:txBody>
      </p:sp>
      <p:sp>
        <p:nvSpPr>
          <p:cNvPr id="3" name="Dikdörtgen 2"/>
          <p:cNvSpPr/>
          <p:nvPr/>
        </p:nvSpPr>
        <p:spPr>
          <a:xfrm>
            <a:off x="2010191" y="149731"/>
            <a:ext cx="6192688" cy="646331"/>
          </a:xfrm>
          <a:prstGeom prst="rect">
            <a:avLst/>
          </a:prstGeom>
        </p:spPr>
        <p:txBody>
          <a:bodyPr wrap="square">
            <a:spAutoFit/>
          </a:bodyPr>
          <a:lstStyle/>
          <a:p>
            <a:r>
              <a:rPr lang="tr-TR" b="1" dirty="0">
                <a:solidFill>
                  <a:schemeClr val="bg1"/>
                </a:solidFill>
              </a:rPr>
              <a:t>YATAY VE DİKEY GEÇİŞLE KAYIT YAPTIRAN ÖĞRENCİLERİN MUAFİYET VE İNTİBAK İŞLEMLERİ </a:t>
            </a:r>
            <a:endParaRPr lang="tr-TR" dirty="0"/>
          </a:p>
        </p:txBody>
      </p:sp>
      <p:sp>
        <p:nvSpPr>
          <p:cNvPr id="6" name="Dikdörtgen 5"/>
          <p:cNvSpPr/>
          <p:nvPr/>
        </p:nvSpPr>
        <p:spPr>
          <a:xfrm>
            <a:off x="1115616" y="1854116"/>
            <a:ext cx="6840760" cy="4801314"/>
          </a:xfrm>
          <a:prstGeom prst="rect">
            <a:avLst/>
          </a:prstGeom>
        </p:spPr>
        <p:txBody>
          <a:bodyPr wrap="square">
            <a:spAutoFit/>
          </a:bodyPr>
          <a:lstStyle/>
          <a:p>
            <a:pPr>
              <a:buFont typeface="Wingdings" panose="05000000000000000000" pitchFamily="2" charset="2"/>
              <a:buChar char="Ø"/>
            </a:pPr>
            <a:r>
              <a:rPr lang="tr-TR" dirty="0">
                <a:solidFill>
                  <a:schemeClr val="bg1"/>
                </a:solidFill>
              </a:rPr>
              <a:t>Yatay Geçiş ve dikey geçiş ile üniversitemize kayıt öğrencilerin muafiyet ve intibak işlemleri başvuru ve kayıt esnasında üniversitemize teslim ettiği transkript ve ders içeriklerine göre yapılır</a:t>
            </a:r>
            <a:r>
              <a:rPr lang="tr-TR" dirty="0" smtClean="0">
                <a:solidFill>
                  <a:schemeClr val="bg1"/>
                </a:solidFill>
              </a:rPr>
              <a:t>.</a:t>
            </a:r>
          </a:p>
          <a:p>
            <a:endParaRPr lang="tr-TR" dirty="0">
              <a:solidFill>
                <a:schemeClr val="bg1"/>
              </a:solidFill>
            </a:endParaRPr>
          </a:p>
          <a:p>
            <a:pPr>
              <a:buFont typeface="Wingdings" panose="05000000000000000000" pitchFamily="2" charset="2"/>
              <a:buChar char="Ø"/>
            </a:pPr>
            <a:r>
              <a:rPr lang="tr-TR" dirty="0">
                <a:solidFill>
                  <a:schemeClr val="bg1"/>
                </a:solidFill>
              </a:rPr>
              <a:t>Bölüm başkanlıklarınca oluşturulan muafiyet ve intibak komisyonunca üniversitemizdeki derslere eşdeğerliği uygun görülen derslerin muafiyetleri yapılarak Yönetmeliğimizin 20. maddesindeki notlara dönüştürülür. </a:t>
            </a:r>
            <a:endParaRPr lang="tr-TR" dirty="0" smtClean="0">
              <a:solidFill>
                <a:schemeClr val="bg1"/>
              </a:solidFill>
            </a:endParaRPr>
          </a:p>
          <a:p>
            <a:endParaRPr lang="tr-TR" dirty="0">
              <a:solidFill>
                <a:schemeClr val="bg1"/>
              </a:solidFill>
            </a:endParaRPr>
          </a:p>
          <a:p>
            <a:pPr>
              <a:buFont typeface="Wingdings" panose="05000000000000000000" pitchFamily="2" charset="2"/>
              <a:buChar char="Ø"/>
            </a:pPr>
            <a:r>
              <a:rPr lang="tr-TR" dirty="0">
                <a:solidFill>
                  <a:schemeClr val="bg1"/>
                </a:solidFill>
              </a:rPr>
              <a:t>Hangi sınıfa intibak edileceği Üniversitemiz muafiyet intibak yönergesine göre yapılır</a:t>
            </a:r>
            <a:r>
              <a:rPr lang="tr-TR" dirty="0" smtClean="0">
                <a:solidFill>
                  <a:schemeClr val="bg1"/>
                </a:solidFill>
              </a:rPr>
              <a:t>.</a:t>
            </a:r>
          </a:p>
          <a:p>
            <a:endParaRPr lang="tr-TR" dirty="0">
              <a:solidFill>
                <a:schemeClr val="bg1"/>
              </a:solidFill>
            </a:endParaRPr>
          </a:p>
          <a:p>
            <a:pPr>
              <a:buFont typeface="Wingdings" panose="05000000000000000000" pitchFamily="2" charset="2"/>
              <a:buChar char="Ø"/>
            </a:pPr>
            <a:r>
              <a:rPr lang="tr-TR" dirty="0">
                <a:solidFill>
                  <a:schemeClr val="bg1"/>
                </a:solidFill>
              </a:rPr>
              <a:t>Yatay geçişle ve Dikey geçişle üniversitemize kayıt olan öğrenci kayıt olduğu eğitim-öğretim döneminin güz ve bahar yarıyıllarında üst yarıyıllardan olmamak kaydıyla 45 AKTS ‘</a:t>
            </a:r>
            <a:r>
              <a:rPr lang="tr-TR" dirty="0" err="1">
                <a:solidFill>
                  <a:schemeClr val="bg1"/>
                </a:solidFill>
              </a:rPr>
              <a:t>lik</a:t>
            </a:r>
            <a:r>
              <a:rPr lang="tr-TR" dirty="0">
                <a:solidFill>
                  <a:schemeClr val="bg1"/>
                </a:solidFill>
              </a:rPr>
              <a:t> ders alır.</a:t>
            </a:r>
          </a:p>
        </p:txBody>
      </p:sp>
    </p:spTree>
    <p:extLst>
      <p:ext uri="{BB962C8B-B14F-4D97-AF65-F5344CB8AC3E}">
        <p14:creationId xmlns:p14="http://schemas.microsoft.com/office/powerpoint/2010/main" val="54834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187624" y="1515174"/>
            <a:ext cx="6912768" cy="4431983"/>
          </a:xfrm>
          <a:prstGeom prst="rect">
            <a:avLst/>
          </a:prstGeom>
          <a:noFill/>
        </p:spPr>
        <p:txBody>
          <a:bodyPr wrap="square" rtlCol="0">
            <a:spAutoFit/>
          </a:bodyPr>
          <a:lstStyle/>
          <a:p>
            <a:pPr marL="285750" indent="-285750">
              <a:buFont typeface="Wingdings" panose="05000000000000000000" pitchFamily="2" charset="2"/>
              <a:buChar char="Ø"/>
            </a:pPr>
            <a:endParaRPr lang="tr-TR" dirty="0" smtClean="0">
              <a:solidFill>
                <a:schemeClr val="bg1"/>
              </a:solidFill>
            </a:endParaRPr>
          </a:p>
          <a:p>
            <a:pPr marL="285750" indent="-285750">
              <a:buFont typeface="Wingdings" panose="05000000000000000000" pitchFamily="2" charset="2"/>
              <a:buChar char="Ø"/>
            </a:pPr>
            <a:r>
              <a:rPr lang="tr-TR" sz="2400" b="1" dirty="0" smtClean="0">
                <a:solidFill>
                  <a:schemeClr val="bg1"/>
                </a:solidFill>
              </a:rPr>
              <a:t>Ara Sınav (Vize)</a:t>
            </a:r>
          </a:p>
          <a:p>
            <a:pPr marL="285750" indent="-285750">
              <a:buFont typeface="Wingdings" panose="05000000000000000000" pitchFamily="2" charset="2"/>
              <a:buChar char="Ø"/>
            </a:pPr>
            <a:r>
              <a:rPr lang="tr-TR" sz="2400" b="1" dirty="0" smtClean="0">
                <a:solidFill>
                  <a:schemeClr val="bg1"/>
                </a:solidFill>
              </a:rPr>
              <a:t>Mazeret Sınavı</a:t>
            </a:r>
          </a:p>
          <a:p>
            <a:pPr marL="285750" indent="-285750">
              <a:buFont typeface="Wingdings" panose="05000000000000000000" pitchFamily="2" charset="2"/>
              <a:buChar char="Ø"/>
            </a:pPr>
            <a:r>
              <a:rPr lang="tr-TR" sz="2400" b="1" dirty="0" smtClean="0">
                <a:solidFill>
                  <a:schemeClr val="bg1"/>
                </a:solidFill>
              </a:rPr>
              <a:t>Final Sınavı</a:t>
            </a:r>
          </a:p>
          <a:p>
            <a:pPr marL="285750" indent="-285750">
              <a:buFont typeface="Wingdings" panose="05000000000000000000" pitchFamily="2" charset="2"/>
              <a:buChar char="Ø"/>
            </a:pPr>
            <a:r>
              <a:rPr lang="tr-TR" sz="2400" b="1" dirty="0" smtClean="0">
                <a:solidFill>
                  <a:schemeClr val="bg1"/>
                </a:solidFill>
              </a:rPr>
              <a:t>Bütünleme Sınavı</a:t>
            </a:r>
          </a:p>
          <a:p>
            <a:pPr marL="285750" indent="-285750">
              <a:buFont typeface="Wingdings" panose="05000000000000000000" pitchFamily="2" charset="2"/>
              <a:buChar char="Ø"/>
            </a:pPr>
            <a:r>
              <a:rPr lang="tr-TR" sz="2400" b="1" dirty="0" smtClean="0">
                <a:solidFill>
                  <a:schemeClr val="bg1"/>
                </a:solidFill>
              </a:rPr>
              <a:t>Tek Ders Sınavı</a:t>
            </a:r>
            <a:endParaRPr lang="tr-TR" sz="2400" b="1" dirty="0">
              <a:solidFill>
                <a:schemeClr val="bg1"/>
              </a:solidFill>
            </a:endParaRPr>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smtClean="0"/>
              <a:t> </a:t>
            </a:r>
          </a:p>
        </p:txBody>
      </p:sp>
      <p:sp>
        <p:nvSpPr>
          <p:cNvPr id="7" name="Slayt Numarası Yer Tutucusu 6"/>
          <p:cNvSpPr>
            <a:spLocks noGrp="1"/>
          </p:cNvSpPr>
          <p:nvPr>
            <p:ph type="sldNum" sz="quarter" idx="12"/>
          </p:nvPr>
        </p:nvSpPr>
        <p:spPr/>
        <p:txBody>
          <a:bodyPr/>
          <a:lstStyle/>
          <a:p>
            <a:fld id="{6FE52E40-2D76-486E-B1AA-2AA0780E6DAF}" type="slidenum">
              <a:rPr lang="en-US" smtClean="0"/>
              <a:pPr/>
              <a:t>16</a:t>
            </a:fld>
            <a:endParaRPr lang="en-US" dirty="0"/>
          </a:p>
        </p:txBody>
      </p:sp>
      <p:sp>
        <p:nvSpPr>
          <p:cNvPr id="4" name="Dikdörtgen 3"/>
          <p:cNvSpPr/>
          <p:nvPr/>
        </p:nvSpPr>
        <p:spPr>
          <a:xfrm>
            <a:off x="683568" y="2551837"/>
            <a:ext cx="8003232" cy="1477328"/>
          </a:xfrm>
          <a:prstGeom prst="rect">
            <a:avLst/>
          </a:prstGeom>
        </p:spPr>
        <p:txBody>
          <a:bodyPr wrap="square">
            <a:spAutoFit/>
          </a:bodyPr>
          <a:lstStyle/>
          <a:p>
            <a:pPr algn="just"/>
            <a:endParaRPr lang="tr-TR" dirty="0" smtClean="0"/>
          </a:p>
          <a:p>
            <a:pPr algn="just"/>
            <a:endParaRPr lang="tr-TR" dirty="0"/>
          </a:p>
          <a:p>
            <a:pPr algn="just"/>
            <a:endParaRPr lang="tr-TR" dirty="0" smtClean="0"/>
          </a:p>
          <a:p>
            <a:pPr algn="just"/>
            <a:endParaRPr lang="tr-TR" dirty="0"/>
          </a:p>
          <a:p>
            <a:pPr algn="just"/>
            <a:endParaRPr lang="tr-TR" dirty="0"/>
          </a:p>
        </p:txBody>
      </p:sp>
      <p:sp>
        <p:nvSpPr>
          <p:cNvPr id="5" name="Dikdörtgen 4"/>
          <p:cNvSpPr/>
          <p:nvPr/>
        </p:nvSpPr>
        <p:spPr>
          <a:xfrm>
            <a:off x="2123727" y="202570"/>
            <a:ext cx="6507605" cy="461665"/>
          </a:xfrm>
          <a:prstGeom prst="rect">
            <a:avLst/>
          </a:prstGeom>
        </p:spPr>
        <p:txBody>
          <a:bodyPr wrap="square">
            <a:spAutoFit/>
          </a:bodyPr>
          <a:lstStyle/>
          <a:p>
            <a:r>
              <a:rPr lang="tr-TR" sz="2400" b="1" dirty="0" smtClean="0">
                <a:solidFill>
                  <a:schemeClr val="bg1"/>
                </a:solidFill>
              </a:rPr>
              <a:t>SINAVLAR</a:t>
            </a:r>
            <a:endParaRPr lang="tr-TR" sz="2400" dirty="0"/>
          </a:p>
        </p:txBody>
      </p:sp>
    </p:spTree>
    <p:extLst>
      <p:ext uri="{BB962C8B-B14F-4D97-AF65-F5344CB8AC3E}">
        <p14:creationId xmlns:p14="http://schemas.microsoft.com/office/powerpoint/2010/main" val="1461879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17</a:t>
            </a:fld>
            <a:endParaRPr lang="en-US" dirty="0"/>
          </a:p>
        </p:txBody>
      </p:sp>
      <p:sp>
        <p:nvSpPr>
          <p:cNvPr id="4" name="Dikdörtgen 3"/>
          <p:cNvSpPr/>
          <p:nvPr/>
        </p:nvSpPr>
        <p:spPr>
          <a:xfrm>
            <a:off x="683568" y="2551837"/>
            <a:ext cx="8003232" cy="1477328"/>
          </a:xfrm>
          <a:prstGeom prst="rect">
            <a:avLst/>
          </a:prstGeom>
        </p:spPr>
        <p:txBody>
          <a:bodyPr wrap="square">
            <a:spAutoFit/>
          </a:bodyPr>
          <a:lstStyle/>
          <a:p>
            <a:pPr algn="just"/>
            <a:endParaRPr lang="tr-TR" dirty="0" smtClean="0"/>
          </a:p>
          <a:p>
            <a:pPr algn="just"/>
            <a:endParaRPr lang="tr-TR" dirty="0"/>
          </a:p>
          <a:p>
            <a:pPr algn="just"/>
            <a:endParaRPr lang="tr-TR" dirty="0" smtClean="0"/>
          </a:p>
          <a:p>
            <a:pPr algn="just"/>
            <a:endParaRPr lang="tr-TR" dirty="0"/>
          </a:p>
          <a:p>
            <a:pPr algn="just"/>
            <a:endParaRPr lang="tr-TR" dirty="0"/>
          </a:p>
        </p:txBody>
      </p:sp>
      <p:sp>
        <p:nvSpPr>
          <p:cNvPr id="5" name="Dikdörtgen 4"/>
          <p:cNvSpPr/>
          <p:nvPr/>
        </p:nvSpPr>
        <p:spPr>
          <a:xfrm>
            <a:off x="2123727" y="202570"/>
            <a:ext cx="6507605" cy="646331"/>
          </a:xfrm>
          <a:prstGeom prst="rect">
            <a:avLst/>
          </a:prstGeom>
        </p:spPr>
        <p:txBody>
          <a:bodyPr wrap="square">
            <a:spAutoFit/>
          </a:bodyPr>
          <a:lstStyle/>
          <a:p>
            <a:r>
              <a:rPr lang="tr-TR" b="1" dirty="0">
                <a:solidFill>
                  <a:schemeClr val="bg1"/>
                </a:solidFill>
              </a:rPr>
              <a:t>YÖNETMELİĞİN 26.MADDESİNİN 4. FIKRASINA GÖRE </a:t>
            </a:r>
            <a:r>
              <a:rPr lang="tr-TR" b="1" dirty="0" smtClean="0">
                <a:solidFill>
                  <a:schemeClr val="bg1"/>
                </a:solidFill>
              </a:rPr>
              <a:t>MUAFİYET VE İNTİBAK İŞLEMLERİ</a:t>
            </a:r>
            <a:endParaRPr lang="tr-TR" dirty="0"/>
          </a:p>
        </p:txBody>
      </p:sp>
      <p:sp>
        <p:nvSpPr>
          <p:cNvPr id="8" name="Dikdörtgen 7"/>
          <p:cNvSpPr/>
          <p:nvPr/>
        </p:nvSpPr>
        <p:spPr>
          <a:xfrm>
            <a:off x="1115616" y="1412776"/>
            <a:ext cx="7200800" cy="4678204"/>
          </a:xfrm>
          <a:prstGeom prst="rect">
            <a:avLst/>
          </a:prstGeom>
        </p:spPr>
        <p:txBody>
          <a:bodyPr wrap="square">
            <a:spAutoFit/>
          </a:bodyPr>
          <a:lstStyle/>
          <a:p>
            <a:pPr>
              <a:buFont typeface="Wingdings" panose="05000000000000000000" pitchFamily="2" charset="2"/>
              <a:buChar char="Ø"/>
            </a:pPr>
            <a:r>
              <a:rPr lang="tr-TR" sz="2000" dirty="0">
                <a:solidFill>
                  <a:schemeClr val="bg1"/>
                </a:solidFill>
              </a:rPr>
              <a:t>Daha önce bir yükseköğrenim kurumunda eğitim görmüş ve Üniversiteye ÖSYM tarafından yapılan merkezi sınav ile kayıt yaptıran öğrencilerin ve uluslararası öğrenci kontenjanı kapsamında kayıt yaptıran öğrenciler için muafiyet ve intibak işlemleri yapılır. Bu işlem öğrencinin kayıt yaptırdığı eğitim-öğretim yılının güz veya baharında akademik takvimde belirtilen tarihlerde yapılır</a:t>
            </a:r>
            <a:r>
              <a:rPr lang="tr-TR" sz="2000" dirty="0" smtClean="0">
                <a:solidFill>
                  <a:schemeClr val="bg1"/>
                </a:solidFill>
              </a:rPr>
              <a:t>.</a:t>
            </a:r>
            <a:endParaRPr lang="tr-TR" sz="2000" dirty="0">
              <a:solidFill>
                <a:schemeClr val="bg1"/>
              </a:solidFill>
            </a:endParaRPr>
          </a:p>
          <a:p>
            <a:pPr>
              <a:buFont typeface="Wingdings" panose="05000000000000000000" pitchFamily="2" charset="2"/>
              <a:buChar char="Ø"/>
            </a:pPr>
            <a:r>
              <a:rPr lang="tr-TR" sz="2000" dirty="0">
                <a:solidFill>
                  <a:schemeClr val="bg1"/>
                </a:solidFill>
              </a:rPr>
              <a:t>Öğrencinin daha önceki öğreniminde aldığı notlar Yönetmeliğimizin 20. maddesinde belirtilen notlara dönüştürülür. </a:t>
            </a:r>
            <a:endParaRPr lang="tr-TR" sz="2000" dirty="0" smtClean="0">
              <a:solidFill>
                <a:schemeClr val="bg1"/>
              </a:solidFill>
            </a:endParaRPr>
          </a:p>
          <a:p>
            <a:endParaRPr lang="tr-TR" sz="2000" dirty="0">
              <a:solidFill>
                <a:schemeClr val="bg1"/>
              </a:solidFill>
            </a:endParaRPr>
          </a:p>
          <a:p>
            <a:pPr>
              <a:buFont typeface="Wingdings" panose="05000000000000000000" pitchFamily="2" charset="2"/>
              <a:buChar char="Ø"/>
            </a:pPr>
            <a:r>
              <a:rPr lang="tr-TR" sz="2000" dirty="0">
                <a:solidFill>
                  <a:schemeClr val="bg1"/>
                </a:solidFill>
              </a:rPr>
              <a:t>Muafiyetlerinden dolayı öğrencilerin intibak edileceği sınıf, Üniversitemiz muafiyet intibak yönergesine göre yapılır. </a:t>
            </a:r>
          </a:p>
          <a:p>
            <a:pPr>
              <a:buFont typeface="Wingdings" panose="05000000000000000000" pitchFamily="2" charset="2"/>
              <a:buChar char="Ø"/>
            </a:pPr>
            <a:endParaRPr lang="tr-TR" dirty="0">
              <a:solidFill>
                <a:schemeClr val="bg1"/>
              </a:solidFill>
            </a:endParaRPr>
          </a:p>
        </p:txBody>
      </p:sp>
    </p:spTree>
    <p:extLst>
      <p:ext uri="{BB962C8B-B14F-4D97-AF65-F5344CB8AC3E}">
        <p14:creationId xmlns:p14="http://schemas.microsoft.com/office/powerpoint/2010/main" val="441060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39" y="156781"/>
            <a:ext cx="8280920"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18</a:t>
            </a:fld>
            <a:endParaRPr lang="en-US" dirty="0"/>
          </a:p>
        </p:txBody>
      </p:sp>
      <p:sp>
        <p:nvSpPr>
          <p:cNvPr id="4" name="Dikdörtgen 3"/>
          <p:cNvSpPr/>
          <p:nvPr/>
        </p:nvSpPr>
        <p:spPr>
          <a:xfrm>
            <a:off x="683568" y="2551837"/>
            <a:ext cx="8003232" cy="2308324"/>
          </a:xfrm>
          <a:prstGeom prst="rect">
            <a:avLst/>
          </a:prstGeom>
        </p:spPr>
        <p:txBody>
          <a:bodyPr wrap="square">
            <a:spAutoFit/>
          </a:bodyPr>
          <a:lstStyle/>
          <a:p>
            <a:r>
              <a:rPr lang="tr-TR" dirty="0"/>
              <a:t> </a:t>
            </a:r>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3" name="Dikdörtgen 2"/>
          <p:cNvSpPr/>
          <p:nvPr/>
        </p:nvSpPr>
        <p:spPr>
          <a:xfrm>
            <a:off x="2092896" y="156781"/>
            <a:ext cx="5184576" cy="369332"/>
          </a:xfrm>
          <a:prstGeom prst="rect">
            <a:avLst/>
          </a:prstGeom>
        </p:spPr>
        <p:txBody>
          <a:bodyPr wrap="square">
            <a:spAutoFit/>
          </a:bodyPr>
          <a:lstStyle/>
          <a:p>
            <a:r>
              <a:rPr lang="tr-TR" dirty="0" smtClean="0"/>
              <a:t> </a:t>
            </a:r>
            <a:endParaRPr lang="tr-TR" dirty="0"/>
          </a:p>
        </p:txBody>
      </p:sp>
      <p:sp>
        <p:nvSpPr>
          <p:cNvPr id="5" name="Dikdörtgen 4"/>
          <p:cNvSpPr/>
          <p:nvPr/>
        </p:nvSpPr>
        <p:spPr>
          <a:xfrm>
            <a:off x="971600" y="1643162"/>
            <a:ext cx="6246440" cy="3724096"/>
          </a:xfrm>
          <a:prstGeom prst="rect">
            <a:avLst/>
          </a:prstGeom>
        </p:spPr>
        <p:txBody>
          <a:bodyPr wrap="square">
            <a:spAutoFit/>
          </a:bodyPr>
          <a:lstStyle/>
          <a:p>
            <a:endParaRPr lang="tr-TR" sz="2000"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smtClean="0"/>
              <a:t> </a:t>
            </a:r>
          </a:p>
          <a:p>
            <a:endParaRPr lang="tr-TR" dirty="0"/>
          </a:p>
          <a:p>
            <a:endParaRPr lang="tr-TR" dirty="0" smtClean="0"/>
          </a:p>
          <a:p>
            <a:endParaRPr lang="tr-TR" dirty="0"/>
          </a:p>
          <a:p>
            <a:endParaRPr lang="tr-TR" dirty="0" smtClean="0"/>
          </a:p>
          <a:p>
            <a:endParaRPr lang="tr-TR" dirty="0"/>
          </a:p>
        </p:txBody>
      </p:sp>
      <p:sp>
        <p:nvSpPr>
          <p:cNvPr id="6" name="Dikdörtgen 5"/>
          <p:cNvSpPr/>
          <p:nvPr/>
        </p:nvSpPr>
        <p:spPr>
          <a:xfrm>
            <a:off x="421703" y="2060848"/>
            <a:ext cx="7606680" cy="4647426"/>
          </a:xfrm>
          <a:prstGeom prst="rect">
            <a:avLst/>
          </a:prstGeom>
        </p:spPr>
        <p:txBody>
          <a:bodyPr wrap="square">
            <a:spAutoFit/>
          </a:bodyPr>
          <a:lstStyle/>
          <a:p>
            <a:pPr marL="457200" indent="-457200" algn="just">
              <a:buFont typeface="Wingdings" panose="05000000000000000000" pitchFamily="2" charset="2"/>
              <a:buChar char="Ø"/>
            </a:pPr>
            <a:r>
              <a:rPr lang="tr-TR" sz="2400" dirty="0" smtClean="0">
                <a:solidFill>
                  <a:schemeClr val="bg1"/>
                </a:solidFill>
              </a:rPr>
              <a:t>Bir </a:t>
            </a:r>
            <a:r>
              <a:rPr lang="tr-TR" sz="2400" dirty="0">
                <a:solidFill>
                  <a:schemeClr val="bg1"/>
                </a:solidFill>
              </a:rPr>
              <a:t>dersteki başarı durumu ders başarı notu ile belirlenir. Ders başarı notu, dersin ham başarı notu esas alınarak </a:t>
            </a:r>
            <a:r>
              <a:rPr lang="tr-TR" sz="2400" dirty="0" smtClean="0">
                <a:solidFill>
                  <a:schemeClr val="bg1"/>
                </a:solidFill>
              </a:rPr>
              <a:t>hesaplanır</a:t>
            </a:r>
            <a:r>
              <a:rPr lang="tr-TR" sz="2400" dirty="0">
                <a:solidFill>
                  <a:schemeClr val="bg1"/>
                </a:solidFill>
              </a:rPr>
              <a:t>. </a:t>
            </a:r>
          </a:p>
          <a:p>
            <a:pPr marL="457200" indent="-457200" algn="just">
              <a:buFont typeface="Wingdings" panose="05000000000000000000" pitchFamily="2" charset="2"/>
              <a:buChar char="Ø"/>
            </a:pPr>
            <a:r>
              <a:rPr lang="tr-TR" sz="2400" dirty="0" smtClean="0">
                <a:solidFill>
                  <a:schemeClr val="bg1"/>
                </a:solidFill>
              </a:rPr>
              <a:t>Bir </a:t>
            </a:r>
            <a:r>
              <a:rPr lang="tr-TR" sz="2400" dirty="0">
                <a:solidFill>
                  <a:schemeClr val="bg1"/>
                </a:solidFill>
              </a:rPr>
              <a:t>dersin ham başarı notu, öğrencinin yarıyıl içindeki ara sınav notunun %40’ı ile final sınavının veya bütünleme sınavının %60’ının toplanması ile </a:t>
            </a:r>
            <a:r>
              <a:rPr lang="tr-TR" sz="2400" dirty="0" smtClean="0">
                <a:solidFill>
                  <a:schemeClr val="bg1"/>
                </a:solidFill>
              </a:rPr>
              <a:t>belirlenir.</a:t>
            </a:r>
          </a:p>
          <a:p>
            <a:pPr marL="457200" indent="-457200" algn="just">
              <a:buFont typeface="Wingdings" panose="05000000000000000000" pitchFamily="2" charset="2"/>
              <a:buChar char="Ø"/>
            </a:pPr>
            <a:r>
              <a:rPr lang="tr-TR" sz="2400" dirty="0" smtClean="0">
                <a:solidFill>
                  <a:schemeClr val="bg1"/>
                </a:solidFill>
              </a:rPr>
              <a:t>Bir </a:t>
            </a:r>
            <a:r>
              <a:rPr lang="tr-TR" sz="2400" dirty="0">
                <a:solidFill>
                  <a:schemeClr val="bg1"/>
                </a:solidFill>
              </a:rPr>
              <a:t>dersten, devamsızlık nedeni ile final sınavına giremeyen öğrencinin final sınavı notu DZ olarak girilir ve ders başarı notu DZ olur. </a:t>
            </a:r>
          </a:p>
          <a:p>
            <a:endParaRPr lang="tr-TR" sz="2800" dirty="0"/>
          </a:p>
          <a:p>
            <a:endParaRPr lang="tr-TR" sz="2800" dirty="0"/>
          </a:p>
        </p:txBody>
      </p:sp>
      <p:sp>
        <p:nvSpPr>
          <p:cNvPr id="8" name="Dikdörtgen 7"/>
          <p:cNvSpPr/>
          <p:nvPr/>
        </p:nvSpPr>
        <p:spPr>
          <a:xfrm>
            <a:off x="1649150" y="99577"/>
            <a:ext cx="6379233" cy="1384995"/>
          </a:xfrm>
          <a:prstGeom prst="rect">
            <a:avLst/>
          </a:prstGeom>
        </p:spPr>
        <p:txBody>
          <a:bodyPr wrap="square">
            <a:spAutoFit/>
          </a:bodyPr>
          <a:lstStyle/>
          <a:p>
            <a:r>
              <a:rPr lang="tr-TR" sz="2800" b="1" dirty="0" smtClean="0">
                <a:solidFill>
                  <a:schemeClr val="bg1"/>
                </a:solidFill>
              </a:rPr>
              <a:t>BAŞARININ ÖLÇÜLMESİ VE DEĞERLENDİRİLMESİ</a:t>
            </a:r>
            <a:r>
              <a:rPr lang="tr-TR" sz="2800" b="1" dirty="0"/>
              <a:t/>
            </a:r>
            <a:br>
              <a:rPr lang="tr-TR" sz="2800" b="1" dirty="0"/>
            </a:br>
            <a:endParaRPr lang="tr-TR" sz="2800" b="1" dirty="0"/>
          </a:p>
        </p:txBody>
      </p:sp>
    </p:spTree>
    <p:extLst>
      <p:ext uri="{BB962C8B-B14F-4D97-AF65-F5344CB8AC3E}">
        <p14:creationId xmlns:p14="http://schemas.microsoft.com/office/powerpoint/2010/main" val="1534367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39" y="156781"/>
            <a:ext cx="8280920"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19</a:t>
            </a:fld>
            <a:endParaRPr lang="en-US" dirty="0"/>
          </a:p>
        </p:txBody>
      </p:sp>
      <p:sp>
        <p:nvSpPr>
          <p:cNvPr id="4" name="Dikdörtgen 3"/>
          <p:cNvSpPr/>
          <p:nvPr/>
        </p:nvSpPr>
        <p:spPr>
          <a:xfrm>
            <a:off x="683568" y="2551837"/>
            <a:ext cx="8003232" cy="2308324"/>
          </a:xfrm>
          <a:prstGeom prst="rect">
            <a:avLst/>
          </a:prstGeom>
        </p:spPr>
        <p:txBody>
          <a:bodyPr wrap="square">
            <a:spAutoFit/>
          </a:bodyPr>
          <a:lstStyle/>
          <a:p>
            <a:r>
              <a:rPr lang="tr-TR" dirty="0"/>
              <a:t> </a:t>
            </a:r>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3" name="Dikdörtgen 2"/>
          <p:cNvSpPr/>
          <p:nvPr/>
        </p:nvSpPr>
        <p:spPr>
          <a:xfrm>
            <a:off x="2092896" y="156781"/>
            <a:ext cx="5184576" cy="369332"/>
          </a:xfrm>
          <a:prstGeom prst="rect">
            <a:avLst/>
          </a:prstGeom>
        </p:spPr>
        <p:txBody>
          <a:bodyPr wrap="square">
            <a:spAutoFit/>
          </a:bodyPr>
          <a:lstStyle/>
          <a:p>
            <a:r>
              <a:rPr lang="tr-TR" dirty="0" smtClean="0"/>
              <a:t> </a:t>
            </a:r>
            <a:endParaRPr lang="tr-TR" dirty="0"/>
          </a:p>
        </p:txBody>
      </p:sp>
      <p:sp>
        <p:nvSpPr>
          <p:cNvPr id="5" name="Dikdörtgen 4"/>
          <p:cNvSpPr/>
          <p:nvPr/>
        </p:nvSpPr>
        <p:spPr>
          <a:xfrm>
            <a:off x="971600" y="1643162"/>
            <a:ext cx="6246440" cy="3724096"/>
          </a:xfrm>
          <a:prstGeom prst="rect">
            <a:avLst/>
          </a:prstGeom>
        </p:spPr>
        <p:txBody>
          <a:bodyPr wrap="square">
            <a:spAutoFit/>
          </a:bodyPr>
          <a:lstStyle/>
          <a:p>
            <a:endParaRPr lang="tr-TR" sz="2000"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smtClean="0"/>
              <a:t> </a:t>
            </a:r>
          </a:p>
          <a:p>
            <a:endParaRPr lang="tr-TR" dirty="0"/>
          </a:p>
          <a:p>
            <a:endParaRPr lang="tr-TR" dirty="0" smtClean="0"/>
          </a:p>
          <a:p>
            <a:endParaRPr lang="tr-TR" dirty="0"/>
          </a:p>
          <a:p>
            <a:endParaRPr lang="tr-TR" dirty="0" smtClean="0"/>
          </a:p>
          <a:p>
            <a:endParaRPr lang="tr-TR" dirty="0"/>
          </a:p>
        </p:txBody>
      </p:sp>
      <p:sp>
        <p:nvSpPr>
          <p:cNvPr id="6" name="Dikdörtgen 5"/>
          <p:cNvSpPr/>
          <p:nvPr/>
        </p:nvSpPr>
        <p:spPr>
          <a:xfrm>
            <a:off x="588171" y="1053684"/>
            <a:ext cx="7606680" cy="954107"/>
          </a:xfrm>
          <a:prstGeom prst="rect">
            <a:avLst/>
          </a:prstGeom>
        </p:spPr>
        <p:txBody>
          <a:bodyPr wrap="square">
            <a:spAutoFit/>
          </a:bodyPr>
          <a:lstStyle/>
          <a:p>
            <a:endParaRPr lang="tr-TR" sz="2800" dirty="0"/>
          </a:p>
          <a:p>
            <a:endParaRPr lang="tr-TR" sz="2800" dirty="0"/>
          </a:p>
        </p:txBody>
      </p:sp>
      <p:sp>
        <p:nvSpPr>
          <p:cNvPr id="8" name="Dikdörtgen 7"/>
          <p:cNvSpPr/>
          <p:nvPr/>
        </p:nvSpPr>
        <p:spPr>
          <a:xfrm>
            <a:off x="1649150" y="99577"/>
            <a:ext cx="6379233" cy="1384995"/>
          </a:xfrm>
          <a:prstGeom prst="rect">
            <a:avLst/>
          </a:prstGeom>
        </p:spPr>
        <p:txBody>
          <a:bodyPr wrap="square">
            <a:spAutoFit/>
          </a:bodyPr>
          <a:lstStyle/>
          <a:p>
            <a:r>
              <a:rPr lang="tr-TR" sz="2800" b="1" dirty="0" smtClean="0">
                <a:solidFill>
                  <a:schemeClr val="bg1"/>
                </a:solidFill>
              </a:rPr>
              <a:t>BAŞARININ ÖLÇÜLMESİ VE DEĞERLENDİRİLMESİ</a:t>
            </a:r>
            <a:r>
              <a:rPr lang="tr-TR" sz="2800" b="1" dirty="0"/>
              <a:t/>
            </a:r>
            <a:br>
              <a:rPr lang="tr-TR" sz="2800" b="1" dirty="0"/>
            </a:br>
            <a:endParaRPr lang="tr-TR" sz="2800" b="1" dirty="0"/>
          </a:p>
        </p:txBody>
      </p:sp>
      <p:sp>
        <p:nvSpPr>
          <p:cNvPr id="9" name="Dikdörtgen 8"/>
          <p:cNvSpPr/>
          <p:nvPr/>
        </p:nvSpPr>
        <p:spPr>
          <a:xfrm>
            <a:off x="966257" y="2044741"/>
            <a:ext cx="7355502" cy="2677656"/>
          </a:xfrm>
          <a:prstGeom prst="rect">
            <a:avLst/>
          </a:prstGeom>
        </p:spPr>
        <p:txBody>
          <a:bodyPr wrap="square">
            <a:spAutoFit/>
          </a:bodyPr>
          <a:lstStyle/>
          <a:p>
            <a:pPr marL="457200" indent="-457200">
              <a:buFont typeface="Wingdings" panose="05000000000000000000" pitchFamily="2" charset="2"/>
              <a:buChar char="Ø"/>
            </a:pPr>
            <a:r>
              <a:rPr lang="tr-TR" sz="2400" dirty="0">
                <a:solidFill>
                  <a:schemeClr val="bg1"/>
                </a:solidFill>
              </a:rPr>
              <a:t>Bir dersin ham başarı notunun 35’in altında olması halinde ders başarı notu FF olur. </a:t>
            </a:r>
          </a:p>
          <a:p>
            <a:endParaRPr lang="tr-TR" sz="2400" dirty="0">
              <a:solidFill>
                <a:schemeClr val="bg1"/>
              </a:solidFill>
            </a:endParaRPr>
          </a:p>
          <a:p>
            <a:pPr marL="457200" indent="-457200">
              <a:buFont typeface="Wingdings" panose="05000000000000000000" pitchFamily="2" charset="2"/>
              <a:buChar char="Ø"/>
            </a:pPr>
            <a:r>
              <a:rPr lang="tr-TR" sz="2400" dirty="0">
                <a:solidFill>
                  <a:schemeClr val="bg1"/>
                </a:solidFill>
              </a:rPr>
              <a:t>Bir dersin final veya bütünleme sınavından 40’ın altında bir puan alan öğrencinin ara sınav notuna bakılmaksızın ders başarı notu FF olur. </a:t>
            </a:r>
          </a:p>
        </p:txBody>
      </p:sp>
    </p:spTree>
    <p:extLst>
      <p:ext uri="{BB962C8B-B14F-4D97-AF65-F5344CB8AC3E}">
        <p14:creationId xmlns:p14="http://schemas.microsoft.com/office/powerpoint/2010/main" val="2543607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32363" y="1636222"/>
            <a:ext cx="8748464" cy="5909310"/>
          </a:xfrm>
          <a:prstGeom prst="rect">
            <a:avLst/>
          </a:prstGeom>
        </p:spPr>
        <p:txBody>
          <a:bodyPr wrap="square">
            <a:spAutoFit/>
          </a:bodyPr>
          <a:lstStyle/>
          <a:p>
            <a:endParaRPr lang="tr-TR" sz="2800" b="1" dirty="0" smtClean="0"/>
          </a:p>
          <a:p>
            <a:pPr marL="457200" indent="-457200">
              <a:buFont typeface="Wingdings" panose="05000000000000000000" pitchFamily="2" charset="2"/>
              <a:buChar char="Ø"/>
            </a:pPr>
            <a:r>
              <a:rPr lang="tr-TR" sz="2400" b="1" dirty="0" smtClean="0">
                <a:solidFill>
                  <a:schemeClr val="bg1"/>
                </a:solidFill>
              </a:rPr>
              <a:t>Katkı Payı Öğrenim Ücreti </a:t>
            </a:r>
          </a:p>
          <a:p>
            <a:pPr marL="457200" indent="-457200">
              <a:buFont typeface="Wingdings" panose="05000000000000000000" pitchFamily="2" charset="2"/>
              <a:buChar char="Ø"/>
            </a:pPr>
            <a:r>
              <a:rPr lang="tr-TR" sz="2400" b="1" dirty="0" smtClean="0">
                <a:solidFill>
                  <a:schemeClr val="bg1"/>
                </a:solidFill>
              </a:rPr>
              <a:t>Ders Kayıt</a:t>
            </a:r>
          </a:p>
          <a:p>
            <a:pPr marL="457200" indent="-457200">
              <a:buFont typeface="Wingdings" panose="05000000000000000000" pitchFamily="2" charset="2"/>
              <a:buChar char="Ø"/>
            </a:pPr>
            <a:r>
              <a:rPr lang="tr-TR" sz="2400" b="1" dirty="0" smtClean="0">
                <a:solidFill>
                  <a:schemeClr val="bg1"/>
                </a:solidFill>
              </a:rPr>
              <a:t>Eğitim-öğretim süresi</a:t>
            </a:r>
          </a:p>
          <a:p>
            <a:pPr marL="457200" indent="-457200">
              <a:buFont typeface="Wingdings" panose="05000000000000000000" pitchFamily="2" charset="2"/>
              <a:buChar char="Ø"/>
            </a:pPr>
            <a:r>
              <a:rPr lang="tr-TR" sz="2400" b="1" dirty="0" smtClean="0">
                <a:solidFill>
                  <a:schemeClr val="bg1"/>
                </a:solidFill>
              </a:rPr>
              <a:t>Ders </a:t>
            </a:r>
            <a:r>
              <a:rPr lang="tr-TR" sz="2400" b="1" dirty="0">
                <a:solidFill>
                  <a:schemeClr val="bg1"/>
                </a:solidFill>
              </a:rPr>
              <a:t>alma, ekle-sil ve değiştirme </a:t>
            </a:r>
            <a:r>
              <a:rPr lang="tr-TR" sz="2400" b="1" dirty="0" smtClean="0">
                <a:solidFill>
                  <a:schemeClr val="bg1"/>
                </a:solidFill>
              </a:rPr>
              <a:t>işlemleri</a:t>
            </a:r>
          </a:p>
          <a:p>
            <a:pPr marL="457200" indent="-457200">
              <a:buFont typeface="Wingdings" panose="05000000000000000000" pitchFamily="2" charset="2"/>
              <a:buChar char="Ø"/>
            </a:pPr>
            <a:r>
              <a:rPr lang="tr-TR" sz="2400" b="1" dirty="0" smtClean="0">
                <a:solidFill>
                  <a:schemeClr val="bg1"/>
                </a:solidFill>
              </a:rPr>
              <a:t>Derslere Devam</a:t>
            </a:r>
          </a:p>
          <a:p>
            <a:pPr marL="457200" indent="-457200">
              <a:buFont typeface="Wingdings" panose="05000000000000000000" pitchFamily="2" charset="2"/>
              <a:buChar char="Ø"/>
            </a:pPr>
            <a:r>
              <a:rPr lang="tr-TR" sz="2400" b="1" dirty="0" smtClean="0">
                <a:solidFill>
                  <a:schemeClr val="bg1"/>
                </a:solidFill>
              </a:rPr>
              <a:t>Özel Öğrenci</a:t>
            </a:r>
          </a:p>
          <a:p>
            <a:pPr marL="457200" indent="-457200">
              <a:buFont typeface="Wingdings" panose="05000000000000000000" pitchFamily="2" charset="2"/>
              <a:buChar char="Ø"/>
            </a:pPr>
            <a:r>
              <a:rPr lang="tr-TR" sz="2400" b="1" dirty="0" smtClean="0">
                <a:solidFill>
                  <a:schemeClr val="bg1"/>
                </a:solidFill>
              </a:rPr>
              <a:t>Yaz Okulundan Ders Alma</a:t>
            </a:r>
          </a:p>
          <a:p>
            <a:endParaRPr lang="tr-TR" sz="2600" dirty="0" smtClean="0">
              <a:solidFill>
                <a:srgbClr val="FF0000"/>
              </a:solidFill>
            </a:endParaRPr>
          </a:p>
          <a:p>
            <a:endParaRPr lang="tr-TR" sz="2600" dirty="0" smtClean="0">
              <a:solidFill>
                <a:srgbClr val="FF0000"/>
              </a:solidFill>
            </a:endParaRPr>
          </a:p>
          <a:p>
            <a:endParaRPr lang="tr-TR" sz="2600" dirty="0">
              <a:solidFill>
                <a:srgbClr val="FF0000"/>
              </a:solidFill>
            </a:endParaRPr>
          </a:p>
          <a:p>
            <a:endParaRPr lang="tr-TR" sz="2600" dirty="0" smtClean="0">
              <a:solidFill>
                <a:srgbClr val="FF0000"/>
              </a:solidFill>
            </a:endParaRPr>
          </a:p>
          <a:p>
            <a:endParaRPr lang="tr-TR" sz="2600" dirty="0">
              <a:solidFill>
                <a:srgbClr val="FF0000"/>
              </a:solidFill>
            </a:endParaRPr>
          </a:p>
          <a:p>
            <a:endParaRPr lang="tr-TR" sz="2600" dirty="0" smtClean="0">
              <a:solidFill>
                <a:srgbClr val="FF0000"/>
              </a:solidFill>
            </a:endParaRPr>
          </a:p>
          <a:p>
            <a:endParaRPr lang="tr-TR" sz="2600" dirty="0">
              <a:solidFill>
                <a:srgbClr val="FF0000"/>
              </a:solidFill>
            </a:endParaRPr>
          </a:p>
        </p:txBody>
      </p:sp>
      <p:sp>
        <p:nvSpPr>
          <p:cNvPr id="7" name="Slayt Numarası Yer Tutucusu 6"/>
          <p:cNvSpPr>
            <a:spLocks noGrp="1"/>
          </p:cNvSpPr>
          <p:nvPr>
            <p:ph type="sldNum" sz="quarter" idx="12"/>
          </p:nvPr>
        </p:nvSpPr>
        <p:spPr/>
        <p:txBody>
          <a:bodyPr/>
          <a:lstStyle/>
          <a:p>
            <a:fld id="{6FE52E40-2D76-486E-B1AA-2AA0780E6DAF}" type="slidenum">
              <a:rPr lang="en-US" smtClean="0"/>
              <a:pPr/>
              <a:t>2</a:t>
            </a:fld>
            <a:endParaRPr lang="en-US" dirty="0"/>
          </a:p>
        </p:txBody>
      </p:sp>
    </p:spTree>
    <p:extLst>
      <p:ext uri="{BB962C8B-B14F-4D97-AF65-F5344CB8AC3E}">
        <p14:creationId xmlns:p14="http://schemas.microsoft.com/office/powerpoint/2010/main" val="171725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6" y="-28767"/>
            <a:ext cx="8280920"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20</a:t>
            </a:fld>
            <a:endParaRPr lang="en-US" dirty="0"/>
          </a:p>
        </p:txBody>
      </p:sp>
      <p:sp>
        <p:nvSpPr>
          <p:cNvPr id="4" name="Dikdörtgen 3"/>
          <p:cNvSpPr/>
          <p:nvPr/>
        </p:nvSpPr>
        <p:spPr>
          <a:xfrm>
            <a:off x="683568" y="2551837"/>
            <a:ext cx="8003232" cy="2308324"/>
          </a:xfrm>
          <a:prstGeom prst="rect">
            <a:avLst/>
          </a:prstGeom>
        </p:spPr>
        <p:txBody>
          <a:bodyPr wrap="square">
            <a:spAutoFit/>
          </a:bodyPr>
          <a:lstStyle/>
          <a:p>
            <a:r>
              <a:rPr lang="tr-TR" dirty="0"/>
              <a:t> </a:t>
            </a:r>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3" name="Dikdörtgen 2"/>
          <p:cNvSpPr/>
          <p:nvPr/>
        </p:nvSpPr>
        <p:spPr>
          <a:xfrm>
            <a:off x="2092896" y="156781"/>
            <a:ext cx="5184576" cy="369332"/>
          </a:xfrm>
          <a:prstGeom prst="rect">
            <a:avLst/>
          </a:prstGeom>
        </p:spPr>
        <p:txBody>
          <a:bodyPr wrap="square">
            <a:spAutoFit/>
          </a:bodyPr>
          <a:lstStyle/>
          <a:p>
            <a:r>
              <a:rPr lang="tr-TR" dirty="0" smtClean="0"/>
              <a:t> </a:t>
            </a:r>
            <a:endParaRPr lang="tr-TR" dirty="0"/>
          </a:p>
        </p:txBody>
      </p:sp>
      <p:sp>
        <p:nvSpPr>
          <p:cNvPr id="5" name="Dikdörtgen 4"/>
          <p:cNvSpPr/>
          <p:nvPr/>
        </p:nvSpPr>
        <p:spPr>
          <a:xfrm>
            <a:off x="1133872" y="0"/>
            <a:ext cx="7830616" cy="9202519"/>
          </a:xfrm>
          <a:prstGeom prst="rect">
            <a:avLst/>
          </a:prstGeom>
        </p:spPr>
        <p:txBody>
          <a:bodyPr wrap="square">
            <a:spAutoFit/>
          </a:bodyPr>
          <a:lstStyle/>
          <a:p>
            <a:r>
              <a:rPr lang="tr-TR" sz="2800" dirty="0" smtClean="0">
                <a:solidFill>
                  <a:schemeClr val="bg1"/>
                </a:solidFill>
              </a:rPr>
              <a:t>Notlar </a:t>
            </a:r>
            <a:r>
              <a:rPr lang="tr-TR" sz="2800" dirty="0">
                <a:solidFill>
                  <a:schemeClr val="bg1"/>
                </a:solidFill>
              </a:rPr>
              <a:t>Katsayıları </a:t>
            </a:r>
          </a:p>
          <a:p>
            <a:r>
              <a:rPr lang="tr-TR" sz="2800" dirty="0"/>
              <a:t> </a:t>
            </a:r>
            <a:endParaRPr lang="tr-TR" sz="2800" dirty="0" smtClean="0"/>
          </a:p>
          <a:p>
            <a:r>
              <a:rPr lang="tr-TR" sz="2800" dirty="0" smtClean="0">
                <a:solidFill>
                  <a:srgbClr val="FFFF00"/>
                </a:solidFill>
              </a:rPr>
              <a:t>  AA 	4,00     </a:t>
            </a:r>
            <a:endParaRPr lang="tr-TR" sz="2800" dirty="0">
              <a:solidFill>
                <a:srgbClr val="FFFF00"/>
              </a:solidFill>
            </a:endParaRPr>
          </a:p>
          <a:p>
            <a:r>
              <a:rPr lang="tr-TR" sz="2800" dirty="0">
                <a:solidFill>
                  <a:srgbClr val="FFFF00"/>
                </a:solidFill>
              </a:rPr>
              <a:t> </a:t>
            </a:r>
            <a:r>
              <a:rPr lang="tr-TR" sz="2800" dirty="0" smtClean="0">
                <a:solidFill>
                  <a:srgbClr val="FFFF00"/>
                </a:solidFill>
              </a:rPr>
              <a:t> BA 	3,50</a:t>
            </a:r>
            <a:endParaRPr lang="tr-TR" sz="2800" dirty="0">
              <a:solidFill>
                <a:srgbClr val="FFFF00"/>
              </a:solidFill>
            </a:endParaRPr>
          </a:p>
          <a:p>
            <a:r>
              <a:rPr lang="tr-TR" sz="2800" dirty="0">
                <a:solidFill>
                  <a:srgbClr val="FFFF00"/>
                </a:solidFill>
              </a:rPr>
              <a:t> </a:t>
            </a:r>
            <a:r>
              <a:rPr lang="tr-TR" sz="2800" dirty="0" smtClean="0">
                <a:solidFill>
                  <a:srgbClr val="FFFF00"/>
                </a:solidFill>
              </a:rPr>
              <a:t> BB 	3,00</a:t>
            </a:r>
            <a:endParaRPr lang="tr-TR" sz="2800" dirty="0">
              <a:solidFill>
                <a:srgbClr val="FFFF00"/>
              </a:solidFill>
            </a:endParaRPr>
          </a:p>
          <a:p>
            <a:r>
              <a:rPr lang="tr-TR" sz="2800" dirty="0">
                <a:solidFill>
                  <a:srgbClr val="FFFF00"/>
                </a:solidFill>
              </a:rPr>
              <a:t> </a:t>
            </a:r>
            <a:r>
              <a:rPr lang="tr-TR" sz="2800" dirty="0" smtClean="0">
                <a:solidFill>
                  <a:srgbClr val="FFFF00"/>
                </a:solidFill>
              </a:rPr>
              <a:t> CB 	2,50</a:t>
            </a:r>
            <a:endParaRPr lang="tr-TR" sz="2800" dirty="0">
              <a:solidFill>
                <a:srgbClr val="FFFF00"/>
              </a:solidFill>
            </a:endParaRPr>
          </a:p>
          <a:p>
            <a:r>
              <a:rPr lang="tr-TR" sz="2800" dirty="0" smtClean="0">
                <a:solidFill>
                  <a:srgbClr val="FFFF00"/>
                </a:solidFill>
              </a:rPr>
              <a:t>  CC	 </a:t>
            </a:r>
            <a:r>
              <a:rPr lang="tr-TR" sz="2800" dirty="0">
                <a:solidFill>
                  <a:srgbClr val="FFFF00"/>
                </a:solidFill>
              </a:rPr>
              <a:t>2,00 </a:t>
            </a:r>
          </a:p>
          <a:p>
            <a:r>
              <a:rPr lang="tr-TR" sz="2800" dirty="0">
                <a:solidFill>
                  <a:srgbClr val="FFFF00"/>
                </a:solidFill>
              </a:rPr>
              <a:t> </a:t>
            </a:r>
            <a:r>
              <a:rPr lang="tr-TR" sz="2800" dirty="0" smtClean="0">
                <a:solidFill>
                  <a:srgbClr val="FFFF00"/>
                </a:solidFill>
              </a:rPr>
              <a:t> </a:t>
            </a:r>
            <a:r>
              <a:rPr lang="tr-TR" sz="2800" dirty="0" smtClean="0"/>
              <a:t>DC 	1,50</a:t>
            </a:r>
            <a:endParaRPr lang="tr-TR" sz="2800" dirty="0"/>
          </a:p>
          <a:p>
            <a:r>
              <a:rPr lang="tr-TR" sz="2800" dirty="0">
                <a:solidFill>
                  <a:srgbClr val="FF0000"/>
                </a:solidFill>
              </a:rPr>
              <a:t> </a:t>
            </a:r>
            <a:r>
              <a:rPr lang="tr-TR" sz="2800" dirty="0" smtClean="0">
                <a:solidFill>
                  <a:srgbClr val="FF0000"/>
                </a:solidFill>
              </a:rPr>
              <a:t> DD 	1,00 </a:t>
            </a:r>
            <a:endParaRPr lang="tr-TR" sz="2800" dirty="0">
              <a:solidFill>
                <a:srgbClr val="FF0000"/>
              </a:solidFill>
            </a:endParaRPr>
          </a:p>
          <a:p>
            <a:r>
              <a:rPr lang="tr-TR" sz="2800" dirty="0">
                <a:solidFill>
                  <a:srgbClr val="FF0000"/>
                </a:solidFill>
              </a:rPr>
              <a:t> </a:t>
            </a:r>
            <a:r>
              <a:rPr lang="tr-TR" sz="2800" dirty="0" smtClean="0">
                <a:solidFill>
                  <a:srgbClr val="FF0000"/>
                </a:solidFill>
              </a:rPr>
              <a:t> FD 	0,50 </a:t>
            </a:r>
            <a:endParaRPr lang="tr-TR" sz="2800" dirty="0">
              <a:solidFill>
                <a:srgbClr val="FF0000"/>
              </a:solidFill>
            </a:endParaRPr>
          </a:p>
          <a:p>
            <a:r>
              <a:rPr lang="tr-TR" sz="2800" dirty="0">
                <a:solidFill>
                  <a:srgbClr val="FF0000"/>
                </a:solidFill>
              </a:rPr>
              <a:t> </a:t>
            </a:r>
            <a:r>
              <a:rPr lang="tr-TR" sz="2800" dirty="0" smtClean="0">
                <a:solidFill>
                  <a:srgbClr val="FF0000"/>
                </a:solidFill>
              </a:rPr>
              <a:t> FF 	0,00</a:t>
            </a:r>
            <a:endParaRPr lang="tr-TR" sz="2800" dirty="0">
              <a:solidFill>
                <a:srgbClr val="FF0000"/>
              </a:solidFill>
            </a:endParaRPr>
          </a:p>
          <a:p>
            <a:r>
              <a:rPr lang="tr-TR" sz="2400" dirty="0" smtClean="0">
                <a:solidFill>
                  <a:schemeClr val="bg1"/>
                </a:solidFill>
              </a:rPr>
              <a:t>Ayrıca </a:t>
            </a:r>
            <a:r>
              <a:rPr lang="tr-TR" sz="2400" dirty="0">
                <a:solidFill>
                  <a:schemeClr val="bg1"/>
                </a:solidFill>
              </a:rPr>
              <a:t>diğer harf notlarından DZ; devamsız, BL; başarılı, BZ; başarısız, M; muaf anlamındadır. </a:t>
            </a:r>
          </a:p>
          <a:p>
            <a:endParaRPr lang="tr-TR" sz="2000"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smtClean="0"/>
              <a:t> </a:t>
            </a:r>
          </a:p>
          <a:p>
            <a:endParaRPr lang="tr-TR" dirty="0"/>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2223519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39" y="156781"/>
            <a:ext cx="8280920"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21</a:t>
            </a:fld>
            <a:endParaRPr lang="en-US" dirty="0"/>
          </a:p>
        </p:txBody>
      </p:sp>
      <p:sp>
        <p:nvSpPr>
          <p:cNvPr id="4" name="Dikdörtgen 3"/>
          <p:cNvSpPr/>
          <p:nvPr/>
        </p:nvSpPr>
        <p:spPr>
          <a:xfrm>
            <a:off x="683568" y="2551837"/>
            <a:ext cx="8003232" cy="2308324"/>
          </a:xfrm>
          <a:prstGeom prst="rect">
            <a:avLst/>
          </a:prstGeom>
        </p:spPr>
        <p:txBody>
          <a:bodyPr wrap="square">
            <a:spAutoFit/>
          </a:bodyPr>
          <a:lstStyle/>
          <a:p>
            <a:r>
              <a:rPr lang="tr-TR" dirty="0"/>
              <a:t> </a:t>
            </a:r>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3" name="Dikdörtgen 2"/>
          <p:cNvSpPr/>
          <p:nvPr/>
        </p:nvSpPr>
        <p:spPr>
          <a:xfrm>
            <a:off x="2092896" y="156781"/>
            <a:ext cx="5184576" cy="369332"/>
          </a:xfrm>
          <a:prstGeom prst="rect">
            <a:avLst/>
          </a:prstGeom>
        </p:spPr>
        <p:txBody>
          <a:bodyPr wrap="square">
            <a:spAutoFit/>
          </a:bodyPr>
          <a:lstStyle/>
          <a:p>
            <a:r>
              <a:rPr lang="tr-TR" dirty="0" smtClean="0"/>
              <a:t> </a:t>
            </a:r>
            <a:endParaRPr lang="tr-TR" dirty="0"/>
          </a:p>
        </p:txBody>
      </p:sp>
      <p:sp>
        <p:nvSpPr>
          <p:cNvPr id="5" name="Dikdörtgen 4"/>
          <p:cNvSpPr/>
          <p:nvPr/>
        </p:nvSpPr>
        <p:spPr>
          <a:xfrm>
            <a:off x="971600" y="1643162"/>
            <a:ext cx="6246440" cy="3724096"/>
          </a:xfrm>
          <a:prstGeom prst="rect">
            <a:avLst/>
          </a:prstGeom>
        </p:spPr>
        <p:txBody>
          <a:bodyPr wrap="square">
            <a:spAutoFit/>
          </a:bodyPr>
          <a:lstStyle/>
          <a:p>
            <a:endParaRPr lang="tr-TR" sz="2000"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smtClean="0"/>
              <a:t> </a:t>
            </a:r>
          </a:p>
          <a:p>
            <a:endParaRPr lang="tr-TR" dirty="0"/>
          </a:p>
          <a:p>
            <a:endParaRPr lang="tr-TR" dirty="0" smtClean="0"/>
          </a:p>
          <a:p>
            <a:endParaRPr lang="tr-TR" dirty="0"/>
          </a:p>
          <a:p>
            <a:endParaRPr lang="tr-TR" dirty="0" smtClean="0"/>
          </a:p>
          <a:p>
            <a:endParaRPr lang="tr-TR" dirty="0"/>
          </a:p>
        </p:txBody>
      </p:sp>
      <p:sp>
        <p:nvSpPr>
          <p:cNvPr id="6" name="Dikdörtgen 5"/>
          <p:cNvSpPr/>
          <p:nvPr/>
        </p:nvSpPr>
        <p:spPr>
          <a:xfrm>
            <a:off x="588171" y="1053684"/>
            <a:ext cx="7606680" cy="954107"/>
          </a:xfrm>
          <a:prstGeom prst="rect">
            <a:avLst/>
          </a:prstGeom>
        </p:spPr>
        <p:txBody>
          <a:bodyPr wrap="square">
            <a:spAutoFit/>
          </a:bodyPr>
          <a:lstStyle/>
          <a:p>
            <a:endParaRPr lang="tr-TR" sz="2800" dirty="0"/>
          </a:p>
          <a:p>
            <a:endParaRPr lang="tr-TR" sz="2800" dirty="0"/>
          </a:p>
        </p:txBody>
      </p:sp>
      <p:sp>
        <p:nvSpPr>
          <p:cNvPr id="8" name="Dikdörtgen 7"/>
          <p:cNvSpPr/>
          <p:nvPr/>
        </p:nvSpPr>
        <p:spPr>
          <a:xfrm>
            <a:off x="1649149" y="99577"/>
            <a:ext cx="6982183" cy="892552"/>
          </a:xfrm>
          <a:prstGeom prst="rect">
            <a:avLst/>
          </a:prstGeom>
        </p:spPr>
        <p:txBody>
          <a:bodyPr wrap="square">
            <a:spAutoFit/>
          </a:bodyPr>
          <a:lstStyle/>
          <a:p>
            <a:r>
              <a:rPr lang="tr-TR" sz="2400" b="1" dirty="0" smtClean="0">
                <a:solidFill>
                  <a:schemeClr val="bg1"/>
                </a:solidFill>
              </a:rPr>
              <a:t>DERS BAŞARI NOTLARININ DEĞERLENDİRİLMESİ</a:t>
            </a:r>
            <a:r>
              <a:rPr lang="tr-TR" sz="2800" b="1" dirty="0"/>
              <a:t/>
            </a:r>
            <a:br>
              <a:rPr lang="tr-TR" sz="2800" b="1" dirty="0"/>
            </a:br>
            <a:endParaRPr lang="tr-TR" sz="2800" b="1" dirty="0"/>
          </a:p>
        </p:txBody>
      </p:sp>
      <p:sp>
        <p:nvSpPr>
          <p:cNvPr id="11" name="Dikdörtgen 10"/>
          <p:cNvSpPr/>
          <p:nvPr/>
        </p:nvSpPr>
        <p:spPr>
          <a:xfrm>
            <a:off x="966257" y="1166843"/>
            <a:ext cx="7062127" cy="4678204"/>
          </a:xfrm>
          <a:prstGeom prst="rect">
            <a:avLst/>
          </a:prstGeom>
        </p:spPr>
        <p:txBody>
          <a:bodyPr wrap="square">
            <a:spAutoFit/>
          </a:bodyPr>
          <a:lstStyle/>
          <a:p>
            <a:endParaRPr lang="tr-TR" dirty="0" smtClean="0">
              <a:solidFill>
                <a:schemeClr val="bg1"/>
              </a:solidFill>
            </a:endParaRPr>
          </a:p>
          <a:p>
            <a:pPr marL="285750" indent="-285750" algn="just">
              <a:buFont typeface="Wingdings" panose="05000000000000000000" pitchFamily="2" charset="2"/>
              <a:buChar char="Ø"/>
            </a:pPr>
            <a:r>
              <a:rPr lang="tr-TR" sz="2000" dirty="0" smtClean="0">
                <a:solidFill>
                  <a:schemeClr val="bg1"/>
                </a:solidFill>
              </a:rPr>
              <a:t>Final </a:t>
            </a:r>
            <a:r>
              <a:rPr lang="tr-TR" sz="2000" dirty="0">
                <a:solidFill>
                  <a:schemeClr val="bg1"/>
                </a:solidFill>
              </a:rPr>
              <a:t>veya bütünleme sınavı sonunda, bir dersin ders başarı notu BL, AA, BA, BB, CB veya CC notlarından birisi ise öğrenci o dersi başarmış </a:t>
            </a:r>
            <a:r>
              <a:rPr lang="tr-TR" sz="2000" dirty="0" smtClean="0">
                <a:solidFill>
                  <a:schemeClr val="bg1"/>
                </a:solidFill>
              </a:rPr>
              <a:t>sayılır.</a:t>
            </a:r>
          </a:p>
          <a:p>
            <a:pPr marL="285750" indent="-285750" algn="just">
              <a:buFont typeface="Wingdings" panose="05000000000000000000" pitchFamily="2" charset="2"/>
              <a:buChar char="Ø"/>
            </a:pPr>
            <a:endParaRPr lang="tr-TR" sz="2000" dirty="0" smtClean="0">
              <a:solidFill>
                <a:schemeClr val="bg1"/>
              </a:solidFill>
            </a:endParaRPr>
          </a:p>
          <a:p>
            <a:pPr marL="285750" indent="-285750" algn="just">
              <a:buFont typeface="Wingdings" panose="05000000000000000000" pitchFamily="2" charset="2"/>
              <a:buChar char="Ø"/>
            </a:pPr>
            <a:r>
              <a:rPr lang="tr-TR" sz="2000" dirty="0" smtClean="0">
                <a:solidFill>
                  <a:schemeClr val="bg1"/>
                </a:solidFill>
              </a:rPr>
              <a:t>Final </a:t>
            </a:r>
            <a:r>
              <a:rPr lang="tr-TR" sz="2000" dirty="0">
                <a:solidFill>
                  <a:schemeClr val="bg1"/>
                </a:solidFill>
              </a:rPr>
              <a:t>sınavı sonunda bir dersin ders başarı notu DZ ise, öğrenci, o dersten devamsızlık nedeni ile başarısız sayılır ve bütünleme sınavına </a:t>
            </a:r>
            <a:r>
              <a:rPr lang="tr-TR" sz="2000" dirty="0" smtClean="0">
                <a:solidFill>
                  <a:schemeClr val="bg1"/>
                </a:solidFill>
              </a:rPr>
              <a:t>giremez.</a:t>
            </a:r>
          </a:p>
          <a:p>
            <a:pPr marL="285750" indent="-285750" algn="just">
              <a:buFont typeface="Wingdings" panose="05000000000000000000" pitchFamily="2" charset="2"/>
              <a:buChar char="Ø"/>
            </a:pPr>
            <a:endParaRPr lang="tr-TR" sz="2000" dirty="0" smtClean="0">
              <a:solidFill>
                <a:schemeClr val="bg1"/>
              </a:solidFill>
            </a:endParaRPr>
          </a:p>
          <a:p>
            <a:pPr marL="285750" indent="-285750" algn="just">
              <a:buFont typeface="Wingdings" panose="05000000000000000000" pitchFamily="2" charset="2"/>
              <a:buChar char="Ø"/>
            </a:pPr>
            <a:r>
              <a:rPr lang="tr-TR" sz="2000" dirty="0" smtClean="0">
                <a:solidFill>
                  <a:schemeClr val="bg1"/>
                </a:solidFill>
              </a:rPr>
              <a:t>Final </a:t>
            </a:r>
            <a:r>
              <a:rPr lang="tr-TR" sz="2000" dirty="0">
                <a:solidFill>
                  <a:schemeClr val="bg1"/>
                </a:solidFill>
              </a:rPr>
              <a:t>ve bütünleme  sınavları sonunda hesaplanan yarıyıl ağırlıklı not ortalaması en az 2,00 olan öğrenci, o yarıyıl, final sınavı sonucuna göre ders başarı notu DC olan derslerinden de başarılı sayılır. Bu sonuç, C olarak transkripte işlenir. C notunun katsayısı DC notunun katsayısına </a:t>
            </a:r>
            <a:r>
              <a:rPr lang="tr-TR" sz="2000" dirty="0" smtClean="0">
                <a:solidFill>
                  <a:schemeClr val="bg1"/>
                </a:solidFill>
              </a:rPr>
              <a:t>eşittir.</a:t>
            </a:r>
            <a:endParaRPr lang="tr-TR" sz="2000" dirty="0"/>
          </a:p>
        </p:txBody>
      </p:sp>
    </p:spTree>
    <p:extLst>
      <p:ext uri="{BB962C8B-B14F-4D97-AF65-F5344CB8AC3E}">
        <p14:creationId xmlns:p14="http://schemas.microsoft.com/office/powerpoint/2010/main" val="800157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1" y="-459432"/>
            <a:ext cx="8280920"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22</a:t>
            </a:fld>
            <a:endParaRPr lang="en-US" dirty="0"/>
          </a:p>
        </p:txBody>
      </p:sp>
      <p:sp>
        <p:nvSpPr>
          <p:cNvPr id="4" name="Dikdörtgen 3"/>
          <p:cNvSpPr/>
          <p:nvPr/>
        </p:nvSpPr>
        <p:spPr>
          <a:xfrm>
            <a:off x="683568" y="2551837"/>
            <a:ext cx="8003232" cy="2308324"/>
          </a:xfrm>
          <a:prstGeom prst="rect">
            <a:avLst/>
          </a:prstGeom>
        </p:spPr>
        <p:txBody>
          <a:bodyPr wrap="square">
            <a:spAutoFit/>
          </a:bodyPr>
          <a:lstStyle/>
          <a:p>
            <a:r>
              <a:rPr lang="tr-TR" dirty="0"/>
              <a:t> </a:t>
            </a:r>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3" name="Dikdörtgen 2"/>
          <p:cNvSpPr/>
          <p:nvPr/>
        </p:nvSpPr>
        <p:spPr>
          <a:xfrm>
            <a:off x="3195054" y="885"/>
            <a:ext cx="5184576" cy="738664"/>
          </a:xfrm>
          <a:prstGeom prst="rect">
            <a:avLst/>
          </a:prstGeom>
        </p:spPr>
        <p:txBody>
          <a:bodyPr wrap="square">
            <a:spAutoFit/>
          </a:bodyPr>
          <a:lstStyle/>
          <a:p>
            <a:r>
              <a:rPr lang="tr-TR" sz="2400" b="1" dirty="0">
                <a:solidFill>
                  <a:schemeClr val="bg1"/>
                </a:solidFill>
              </a:rPr>
              <a:t>YATAY GEÇİŞ</a:t>
            </a:r>
          </a:p>
          <a:p>
            <a:r>
              <a:rPr lang="tr-TR" dirty="0" smtClean="0"/>
              <a:t> </a:t>
            </a:r>
            <a:endParaRPr lang="tr-TR" dirty="0"/>
          </a:p>
        </p:txBody>
      </p:sp>
      <p:sp>
        <p:nvSpPr>
          <p:cNvPr id="5" name="Dikdörtgen 4"/>
          <p:cNvSpPr/>
          <p:nvPr/>
        </p:nvSpPr>
        <p:spPr>
          <a:xfrm>
            <a:off x="971600" y="1643162"/>
            <a:ext cx="6246440" cy="3139321"/>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r>
              <a:rPr lang="tr-TR" dirty="0" smtClean="0"/>
              <a:t> </a:t>
            </a:r>
          </a:p>
          <a:p>
            <a:endParaRPr lang="tr-TR" dirty="0"/>
          </a:p>
          <a:p>
            <a:endParaRPr lang="tr-TR" dirty="0" smtClean="0"/>
          </a:p>
          <a:p>
            <a:endParaRPr lang="tr-TR" dirty="0"/>
          </a:p>
          <a:p>
            <a:endParaRPr lang="tr-TR" dirty="0" smtClean="0"/>
          </a:p>
          <a:p>
            <a:endParaRPr lang="tr-TR" dirty="0"/>
          </a:p>
        </p:txBody>
      </p:sp>
      <p:sp>
        <p:nvSpPr>
          <p:cNvPr id="6" name="Dikdörtgen 5"/>
          <p:cNvSpPr/>
          <p:nvPr/>
        </p:nvSpPr>
        <p:spPr>
          <a:xfrm>
            <a:off x="531640" y="889587"/>
            <a:ext cx="8155160" cy="6340197"/>
          </a:xfrm>
          <a:prstGeom prst="rect">
            <a:avLst/>
          </a:prstGeom>
        </p:spPr>
        <p:txBody>
          <a:bodyPr wrap="square">
            <a:spAutoFit/>
          </a:bodyPr>
          <a:lstStyle/>
          <a:p>
            <a:r>
              <a:rPr lang="tr-TR" sz="2400" b="1" dirty="0">
                <a:solidFill>
                  <a:schemeClr val="bg1"/>
                </a:solidFill>
              </a:rPr>
              <a:t>1- GENEL NOT ORTALAMASINA GÖRE </a:t>
            </a:r>
            <a:endParaRPr lang="tr-TR" sz="2400" b="1" dirty="0" smtClean="0">
              <a:solidFill>
                <a:schemeClr val="bg1"/>
              </a:solidFill>
            </a:endParaRPr>
          </a:p>
          <a:p>
            <a:endParaRPr lang="tr-TR" sz="2400" dirty="0">
              <a:solidFill>
                <a:schemeClr val="bg1"/>
              </a:solidFill>
            </a:endParaRPr>
          </a:p>
          <a:p>
            <a:pPr algn="just"/>
            <a:r>
              <a:rPr lang="tr-TR" sz="2800" dirty="0" smtClean="0">
                <a:solidFill>
                  <a:schemeClr val="bg1"/>
                </a:solidFill>
              </a:rPr>
              <a:t> </a:t>
            </a:r>
            <a:r>
              <a:rPr lang="tr-TR" sz="2800" b="1" dirty="0" smtClean="0">
                <a:solidFill>
                  <a:schemeClr val="bg1"/>
                </a:solidFill>
              </a:rPr>
              <a:t>a)</a:t>
            </a:r>
            <a:r>
              <a:rPr lang="tr-TR" sz="2800" b="1" dirty="0" err="1" smtClean="0">
                <a:solidFill>
                  <a:schemeClr val="bg1"/>
                </a:solidFill>
              </a:rPr>
              <a:t>Kurumiçi</a:t>
            </a:r>
            <a:r>
              <a:rPr lang="tr-TR" sz="2800" b="1" dirty="0" smtClean="0">
                <a:solidFill>
                  <a:schemeClr val="bg1"/>
                </a:solidFill>
              </a:rPr>
              <a:t> </a:t>
            </a:r>
            <a:r>
              <a:rPr lang="tr-TR" sz="2800" b="1" dirty="0">
                <a:solidFill>
                  <a:schemeClr val="bg1"/>
                </a:solidFill>
              </a:rPr>
              <a:t>(Üniversite içi) </a:t>
            </a:r>
            <a:r>
              <a:rPr lang="tr-TR" sz="2800" b="1" dirty="0" smtClean="0">
                <a:solidFill>
                  <a:schemeClr val="bg1"/>
                </a:solidFill>
              </a:rPr>
              <a:t>Yatay </a:t>
            </a:r>
            <a:r>
              <a:rPr lang="tr-TR" sz="2800" b="1" dirty="0">
                <a:solidFill>
                  <a:schemeClr val="bg1"/>
                </a:solidFill>
              </a:rPr>
              <a:t>G</a:t>
            </a:r>
            <a:r>
              <a:rPr lang="tr-TR" sz="2800" b="1" dirty="0" smtClean="0">
                <a:solidFill>
                  <a:schemeClr val="bg1"/>
                </a:solidFill>
              </a:rPr>
              <a:t>eçiş</a:t>
            </a:r>
            <a:r>
              <a:rPr lang="tr-TR" sz="2800" b="1" dirty="0">
                <a:solidFill>
                  <a:schemeClr val="bg1"/>
                </a:solidFill>
              </a:rPr>
              <a:t>: </a:t>
            </a:r>
            <a:r>
              <a:rPr lang="tr-TR" sz="2800" dirty="0">
                <a:solidFill>
                  <a:schemeClr val="bg1"/>
                </a:solidFill>
              </a:rPr>
              <a:t>Kurum (üniversite) içi programlar arası yatay geçişlerde, öğrencinin başvurduğu döneme kadar kayıtlı olduğu diploma programında sorumlu olduğu tüm dersleri başarmış ve genel not ortalamasının dörtlük sisteme göre en az 3.00 olması şartı aranır.</a:t>
            </a: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p:txBody>
      </p:sp>
    </p:spTree>
    <p:extLst>
      <p:ext uri="{BB962C8B-B14F-4D97-AF65-F5344CB8AC3E}">
        <p14:creationId xmlns:p14="http://schemas.microsoft.com/office/powerpoint/2010/main" val="1948807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1" y="-459432"/>
            <a:ext cx="8280920"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23</a:t>
            </a:fld>
            <a:endParaRPr lang="en-US" dirty="0"/>
          </a:p>
        </p:txBody>
      </p:sp>
      <p:sp>
        <p:nvSpPr>
          <p:cNvPr id="4" name="Dikdörtgen 3"/>
          <p:cNvSpPr/>
          <p:nvPr/>
        </p:nvSpPr>
        <p:spPr>
          <a:xfrm>
            <a:off x="683568" y="2551837"/>
            <a:ext cx="8003232" cy="2308324"/>
          </a:xfrm>
          <a:prstGeom prst="rect">
            <a:avLst/>
          </a:prstGeom>
        </p:spPr>
        <p:txBody>
          <a:bodyPr wrap="square">
            <a:spAutoFit/>
          </a:bodyPr>
          <a:lstStyle/>
          <a:p>
            <a:r>
              <a:rPr lang="tr-TR" dirty="0"/>
              <a:t> </a:t>
            </a:r>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3" name="Dikdörtgen 2"/>
          <p:cNvSpPr/>
          <p:nvPr/>
        </p:nvSpPr>
        <p:spPr>
          <a:xfrm>
            <a:off x="3195054" y="885"/>
            <a:ext cx="5184576" cy="738664"/>
          </a:xfrm>
          <a:prstGeom prst="rect">
            <a:avLst/>
          </a:prstGeom>
        </p:spPr>
        <p:txBody>
          <a:bodyPr wrap="square">
            <a:spAutoFit/>
          </a:bodyPr>
          <a:lstStyle/>
          <a:p>
            <a:r>
              <a:rPr lang="tr-TR" sz="2400" b="1" dirty="0">
                <a:solidFill>
                  <a:schemeClr val="bg1"/>
                </a:solidFill>
              </a:rPr>
              <a:t>YATAY GEÇİŞ</a:t>
            </a:r>
          </a:p>
          <a:p>
            <a:r>
              <a:rPr lang="tr-TR" dirty="0" smtClean="0"/>
              <a:t> </a:t>
            </a:r>
            <a:endParaRPr lang="tr-TR" dirty="0"/>
          </a:p>
        </p:txBody>
      </p:sp>
      <p:sp>
        <p:nvSpPr>
          <p:cNvPr id="5" name="Dikdörtgen 4"/>
          <p:cNvSpPr/>
          <p:nvPr/>
        </p:nvSpPr>
        <p:spPr>
          <a:xfrm>
            <a:off x="971600" y="1643162"/>
            <a:ext cx="6246440" cy="3139321"/>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r>
              <a:rPr lang="tr-TR" dirty="0" smtClean="0"/>
              <a:t> </a:t>
            </a:r>
          </a:p>
          <a:p>
            <a:endParaRPr lang="tr-TR" dirty="0"/>
          </a:p>
          <a:p>
            <a:endParaRPr lang="tr-TR" dirty="0" smtClean="0"/>
          </a:p>
          <a:p>
            <a:endParaRPr lang="tr-TR" dirty="0"/>
          </a:p>
          <a:p>
            <a:endParaRPr lang="tr-TR" dirty="0" smtClean="0"/>
          </a:p>
          <a:p>
            <a:endParaRPr lang="tr-TR" dirty="0"/>
          </a:p>
        </p:txBody>
      </p:sp>
      <p:sp>
        <p:nvSpPr>
          <p:cNvPr id="6" name="Dikdörtgen 5"/>
          <p:cNvSpPr/>
          <p:nvPr/>
        </p:nvSpPr>
        <p:spPr>
          <a:xfrm>
            <a:off x="531640" y="889587"/>
            <a:ext cx="8155160" cy="5262979"/>
          </a:xfrm>
          <a:prstGeom prst="rect">
            <a:avLst/>
          </a:prstGeom>
        </p:spPr>
        <p:txBody>
          <a:bodyPr wrap="square">
            <a:spAutoFit/>
          </a:bodyPr>
          <a:lstStyle/>
          <a:p>
            <a:endParaRPr lang="tr-TR" sz="2400" b="1" dirty="0">
              <a:solidFill>
                <a:schemeClr val="bg1"/>
              </a:solidFill>
            </a:endParaRPr>
          </a:p>
          <a:p>
            <a:pPr algn="just"/>
            <a:r>
              <a:rPr lang="tr-TR" sz="2800" b="1" dirty="0" smtClean="0">
                <a:solidFill>
                  <a:schemeClr val="bg1"/>
                </a:solidFill>
              </a:rPr>
              <a:t>b)Kurumlar </a:t>
            </a:r>
            <a:r>
              <a:rPr lang="tr-TR" sz="2800" b="1" dirty="0">
                <a:solidFill>
                  <a:schemeClr val="bg1"/>
                </a:solidFill>
              </a:rPr>
              <a:t>arası yatay </a:t>
            </a:r>
            <a:r>
              <a:rPr lang="tr-TR" sz="2800" b="1" dirty="0" smtClean="0">
                <a:solidFill>
                  <a:schemeClr val="bg1"/>
                </a:solidFill>
              </a:rPr>
              <a:t>geçiş: </a:t>
            </a:r>
            <a:r>
              <a:rPr lang="tr-TR" sz="2800" dirty="0">
                <a:solidFill>
                  <a:schemeClr val="bg1"/>
                </a:solidFill>
              </a:rPr>
              <a:t>öğrencinin kayıtlı olduğu diploma programında sorumlu olduğu tüm dersleri başarmış olması, ayrıca bitirmiş olduğu dönemlere ait genel not ortalamasının dörtlük sistemde en az 2.50 olması gerekir.</a:t>
            </a: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p:txBody>
      </p:sp>
    </p:spTree>
    <p:extLst>
      <p:ext uri="{BB962C8B-B14F-4D97-AF65-F5344CB8AC3E}">
        <p14:creationId xmlns:p14="http://schemas.microsoft.com/office/powerpoint/2010/main" val="4079863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1" y="-459432"/>
            <a:ext cx="8280920"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24</a:t>
            </a:fld>
            <a:endParaRPr lang="en-US" dirty="0"/>
          </a:p>
        </p:txBody>
      </p:sp>
      <p:sp>
        <p:nvSpPr>
          <p:cNvPr id="4" name="Dikdörtgen 3"/>
          <p:cNvSpPr/>
          <p:nvPr/>
        </p:nvSpPr>
        <p:spPr>
          <a:xfrm>
            <a:off x="683568" y="2551837"/>
            <a:ext cx="8003232" cy="2308324"/>
          </a:xfrm>
          <a:prstGeom prst="rect">
            <a:avLst/>
          </a:prstGeom>
        </p:spPr>
        <p:txBody>
          <a:bodyPr wrap="square">
            <a:spAutoFit/>
          </a:bodyPr>
          <a:lstStyle/>
          <a:p>
            <a:r>
              <a:rPr lang="tr-TR" dirty="0"/>
              <a:t> </a:t>
            </a:r>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3" name="Dikdörtgen 2"/>
          <p:cNvSpPr/>
          <p:nvPr/>
        </p:nvSpPr>
        <p:spPr>
          <a:xfrm>
            <a:off x="3195054" y="885"/>
            <a:ext cx="5184576" cy="738664"/>
          </a:xfrm>
          <a:prstGeom prst="rect">
            <a:avLst/>
          </a:prstGeom>
        </p:spPr>
        <p:txBody>
          <a:bodyPr wrap="square">
            <a:spAutoFit/>
          </a:bodyPr>
          <a:lstStyle/>
          <a:p>
            <a:r>
              <a:rPr lang="tr-TR" sz="2400" b="1" dirty="0">
                <a:solidFill>
                  <a:schemeClr val="bg1"/>
                </a:solidFill>
              </a:rPr>
              <a:t>YATAY GEÇİŞ</a:t>
            </a:r>
          </a:p>
          <a:p>
            <a:r>
              <a:rPr lang="tr-TR" dirty="0" smtClean="0"/>
              <a:t> </a:t>
            </a:r>
            <a:endParaRPr lang="tr-TR" dirty="0"/>
          </a:p>
        </p:txBody>
      </p:sp>
      <p:sp>
        <p:nvSpPr>
          <p:cNvPr id="5" name="Dikdörtgen 4"/>
          <p:cNvSpPr/>
          <p:nvPr/>
        </p:nvSpPr>
        <p:spPr>
          <a:xfrm>
            <a:off x="971600" y="1643162"/>
            <a:ext cx="6246440" cy="3139321"/>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r>
              <a:rPr lang="tr-TR" dirty="0" smtClean="0"/>
              <a:t> </a:t>
            </a:r>
          </a:p>
          <a:p>
            <a:endParaRPr lang="tr-TR" dirty="0"/>
          </a:p>
          <a:p>
            <a:endParaRPr lang="tr-TR" dirty="0" smtClean="0"/>
          </a:p>
          <a:p>
            <a:endParaRPr lang="tr-TR" dirty="0"/>
          </a:p>
          <a:p>
            <a:endParaRPr lang="tr-TR" dirty="0" smtClean="0"/>
          </a:p>
          <a:p>
            <a:endParaRPr lang="tr-TR" dirty="0"/>
          </a:p>
        </p:txBody>
      </p:sp>
      <p:sp>
        <p:nvSpPr>
          <p:cNvPr id="6" name="Dikdörtgen 5"/>
          <p:cNvSpPr/>
          <p:nvPr/>
        </p:nvSpPr>
        <p:spPr>
          <a:xfrm>
            <a:off x="531640" y="889587"/>
            <a:ext cx="8155160" cy="6340197"/>
          </a:xfrm>
          <a:prstGeom prst="rect">
            <a:avLst/>
          </a:prstGeom>
        </p:spPr>
        <p:txBody>
          <a:bodyPr wrap="square">
            <a:spAutoFit/>
          </a:bodyPr>
          <a:lstStyle/>
          <a:p>
            <a:r>
              <a:rPr lang="tr-TR" sz="2400" b="1" dirty="0">
                <a:solidFill>
                  <a:schemeClr val="bg1"/>
                </a:solidFill>
              </a:rPr>
              <a:t>1- GENEL NOT ORTALAMASINA GÖRE </a:t>
            </a:r>
            <a:endParaRPr lang="tr-TR" sz="2400" b="1" dirty="0" smtClean="0">
              <a:solidFill>
                <a:schemeClr val="bg1"/>
              </a:solidFill>
            </a:endParaRPr>
          </a:p>
          <a:p>
            <a:endParaRPr lang="tr-TR" sz="2400" b="1" dirty="0">
              <a:solidFill>
                <a:schemeClr val="bg1"/>
              </a:solidFill>
            </a:endParaRPr>
          </a:p>
          <a:p>
            <a:pPr algn="just"/>
            <a:r>
              <a:rPr lang="tr-TR" sz="2800" dirty="0" smtClean="0">
                <a:solidFill>
                  <a:schemeClr val="bg1"/>
                </a:solidFill>
              </a:rPr>
              <a:t> </a:t>
            </a:r>
            <a:r>
              <a:rPr lang="tr-TR" sz="2800" b="1" dirty="0" err="1">
                <a:solidFill>
                  <a:schemeClr val="bg1"/>
                </a:solidFill>
              </a:rPr>
              <a:t>Kurumiçi</a:t>
            </a:r>
            <a:r>
              <a:rPr lang="tr-TR" sz="2800" b="1" dirty="0">
                <a:solidFill>
                  <a:schemeClr val="bg1"/>
                </a:solidFill>
              </a:rPr>
              <a:t> (Üniversite içi</a:t>
            </a:r>
            <a:r>
              <a:rPr lang="tr-TR" sz="2800" dirty="0">
                <a:solidFill>
                  <a:schemeClr val="bg1"/>
                </a:solidFill>
              </a:rPr>
              <a:t>) yatay geçiş: Kurum (üniversite) içi programlar arası yatay geçişlerde, öğrencinin başvurduğu döneme kadar kayıtlı olduğu diploma programında sorumlu olduğu tüm dersleri başarmış ve genel not ortalamasının dörtlük sisteme göre en az 3.00 olması şartı aranır.</a:t>
            </a: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p:txBody>
      </p:sp>
    </p:spTree>
    <p:extLst>
      <p:ext uri="{BB962C8B-B14F-4D97-AF65-F5344CB8AC3E}">
        <p14:creationId xmlns:p14="http://schemas.microsoft.com/office/powerpoint/2010/main" val="3135593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29958"/>
            <a:ext cx="8280920"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25</a:t>
            </a:fld>
            <a:endParaRPr lang="en-US" dirty="0"/>
          </a:p>
        </p:txBody>
      </p:sp>
      <p:sp>
        <p:nvSpPr>
          <p:cNvPr id="4" name="Dikdörtgen 3"/>
          <p:cNvSpPr/>
          <p:nvPr/>
        </p:nvSpPr>
        <p:spPr>
          <a:xfrm>
            <a:off x="683568" y="2551837"/>
            <a:ext cx="8003232" cy="2308324"/>
          </a:xfrm>
          <a:prstGeom prst="rect">
            <a:avLst/>
          </a:prstGeom>
        </p:spPr>
        <p:txBody>
          <a:bodyPr wrap="square">
            <a:spAutoFit/>
          </a:bodyPr>
          <a:lstStyle/>
          <a:p>
            <a:r>
              <a:rPr lang="tr-TR" dirty="0"/>
              <a:t> </a:t>
            </a:r>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
        <p:nvSpPr>
          <p:cNvPr id="3" name="Dikdörtgen 2"/>
          <p:cNvSpPr/>
          <p:nvPr/>
        </p:nvSpPr>
        <p:spPr>
          <a:xfrm>
            <a:off x="3195054" y="885"/>
            <a:ext cx="5184576" cy="738664"/>
          </a:xfrm>
          <a:prstGeom prst="rect">
            <a:avLst/>
          </a:prstGeom>
        </p:spPr>
        <p:txBody>
          <a:bodyPr wrap="square">
            <a:spAutoFit/>
          </a:bodyPr>
          <a:lstStyle/>
          <a:p>
            <a:r>
              <a:rPr lang="tr-TR" sz="2400" b="1" dirty="0">
                <a:solidFill>
                  <a:schemeClr val="bg1"/>
                </a:solidFill>
              </a:rPr>
              <a:t>YATAY GEÇİŞ</a:t>
            </a:r>
          </a:p>
          <a:p>
            <a:r>
              <a:rPr lang="tr-TR" dirty="0" smtClean="0"/>
              <a:t> </a:t>
            </a:r>
            <a:endParaRPr lang="tr-TR" dirty="0"/>
          </a:p>
        </p:txBody>
      </p:sp>
      <p:sp>
        <p:nvSpPr>
          <p:cNvPr id="5" name="Dikdörtgen 4"/>
          <p:cNvSpPr/>
          <p:nvPr/>
        </p:nvSpPr>
        <p:spPr>
          <a:xfrm>
            <a:off x="971600" y="1643162"/>
            <a:ext cx="6246440" cy="3139321"/>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r>
              <a:rPr lang="tr-TR" dirty="0" smtClean="0"/>
              <a:t> </a:t>
            </a:r>
          </a:p>
          <a:p>
            <a:endParaRPr lang="tr-TR" dirty="0"/>
          </a:p>
          <a:p>
            <a:endParaRPr lang="tr-TR" dirty="0" smtClean="0"/>
          </a:p>
          <a:p>
            <a:endParaRPr lang="tr-TR" dirty="0"/>
          </a:p>
          <a:p>
            <a:endParaRPr lang="tr-TR" dirty="0" smtClean="0"/>
          </a:p>
          <a:p>
            <a:endParaRPr lang="tr-TR" dirty="0"/>
          </a:p>
        </p:txBody>
      </p:sp>
      <p:sp>
        <p:nvSpPr>
          <p:cNvPr id="6" name="Dikdörtgen 5"/>
          <p:cNvSpPr/>
          <p:nvPr/>
        </p:nvSpPr>
        <p:spPr>
          <a:xfrm>
            <a:off x="531640" y="889587"/>
            <a:ext cx="8155160" cy="2031325"/>
          </a:xfrm>
          <a:prstGeom prst="rect">
            <a:avLst/>
          </a:prstGeom>
        </p:spPr>
        <p:txBody>
          <a:bodyPr wrap="square">
            <a:spAutoFit/>
          </a:bodyPr>
          <a:lstStyle/>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p:txBody>
      </p:sp>
      <p:sp>
        <p:nvSpPr>
          <p:cNvPr id="8" name="Dikdörtgen 7"/>
          <p:cNvSpPr/>
          <p:nvPr/>
        </p:nvSpPr>
        <p:spPr>
          <a:xfrm>
            <a:off x="531640" y="1196752"/>
            <a:ext cx="7847990" cy="3970318"/>
          </a:xfrm>
          <a:prstGeom prst="rect">
            <a:avLst/>
          </a:prstGeom>
        </p:spPr>
        <p:txBody>
          <a:bodyPr wrap="square">
            <a:spAutoFit/>
          </a:bodyPr>
          <a:lstStyle/>
          <a:p>
            <a:pPr algn="just"/>
            <a:endParaRPr lang="tr-TR" sz="2400" b="1" dirty="0">
              <a:solidFill>
                <a:schemeClr val="bg1"/>
              </a:solidFill>
            </a:endParaRPr>
          </a:p>
          <a:p>
            <a:pPr algn="just"/>
            <a:r>
              <a:rPr lang="tr-TR" sz="2400" b="1" dirty="0">
                <a:solidFill>
                  <a:schemeClr val="bg1"/>
                </a:solidFill>
              </a:rPr>
              <a:t>2- ÖSYM PUANINA GÖRE YATAY GEÇİŞ</a:t>
            </a:r>
          </a:p>
          <a:p>
            <a:pPr marL="285750" indent="-285750" algn="just">
              <a:buFont typeface="Wingdings" panose="05000000000000000000" pitchFamily="2" charset="2"/>
              <a:buChar char="Ø"/>
            </a:pPr>
            <a:r>
              <a:rPr lang="tr-TR" sz="2800" dirty="0">
                <a:solidFill>
                  <a:schemeClr val="bg1"/>
                </a:solidFill>
              </a:rPr>
              <a:t>Öğrencinin kayıt olduğu yıldaki merkezi yerleştirme (ÖSYM) puanı, geçmek istediği programın taban puanına eşit veya yüksek </a:t>
            </a:r>
            <a:r>
              <a:rPr lang="tr-TR" sz="2800" dirty="0" smtClean="0">
                <a:solidFill>
                  <a:schemeClr val="bg1"/>
                </a:solidFill>
              </a:rPr>
              <a:t>olması </a:t>
            </a:r>
            <a:r>
              <a:rPr lang="tr-TR" sz="2800" dirty="0" err="1" smtClean="0">
                <a:solidFill>
                  <a:schemeClr val="bg1"/>
                </a:solidFill>
              </a:rPr>
              <a:t>durumunda,yatay</a:t>
            </a:r>
            <a:r>
              <a:rPr lang="tr-TR" sz="2800" dirty="0" smtClean="0">
                <a:solidFill>
                  <a:schemeClr val="bg1"/>
                </a:solidFill>
              </a:rPr>
              <a:t> </a:t>
            </a:r>
            <a:r>
              <a:rPr lang="tr-TR" sz="2800" dirty="0">
                <a:solidFill>
                  <a:schemeClr val="bg1"/>
                </a:solidFill>
              </a:rPr>
              <a:t>geçiş için başvuru yapabilir. </a:t>
            </a:r>
            <a:r>
              <a:rPr lang="tr-TR" sz="2800" dirty="0" smtClean="0">
                <a:solidFill>
                  <a:schemeClr val="bg1"/>
                </a:solidFill>
              </a:rPr>
              <a:t> Başvurusu kabul edilen öğrenci Üniversiteye </a:t>
            </a:r>
            <a:r>
              <a:rPr lang="tr-TR" sz="2800" smtClean="0">
                <a:solidFill>
                  <a:schemeClr val="bg1"/>
                </a:solidFill>
              </a:rPr>
              <a:t>kaydını yaptırabilir.</a:t>
            </a:r>
            <a:endParaRPr lang="tr-TR" sz="2800" dirty="0">
              <a:solidFill>
                <a:schemeClr val="bg1"/>
              </a:solidFill>
            </a:endParaRPr>
          </a:p>
          <a:p>
            <a:endParaRPr lang="tr-TR" dirty="0"/>
          </a:p>
          <a:p>
            <a:endParaRPr lang="tr-TR" dirty="0"/>
          </a:p>
        </p:txBody>
      </p:sp>
    </p:spTree>
    <p:extLst>
      <p:ext uri="{BB962C8B-B14F-4D97-AF65-F5344CB8AC3E}">
        <p14:creationId xmlns:p14="http://schemas.microsoft.com/office/powerpoint/2010/main" val="3894036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27" y="68785"/>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32363" y="1636222"/>
            <a:ext cx="8748464" cy="584775"/>
          </a:xfrm>
          <a:prstGeom prst="rect">
            <a:avLst/>
          </a:prstGeom>
        </p:spPr>
        <p:txBody>
          <a:bodyPr wrap="square">
            <a:spAutoFit/>
          </a:bodyPr>
          <a:lstStyle/>
          <a:p>
            <a:endParaRPr lang="tr-TR" sz="3200" dirty="0" smtClean="0"/>
          </a:p>
        </p:txBody>
      </p:sp>
      <p:sp>
        <p:nvSpPr>
          <p:cNvPr id="4" name="Dikdörtgen 3"/>
          <p:cNvSpPr/>
          <p:nvPr/>
        </p:nvSpPr>
        <p:spPr>
          <a:xfrm>
            <a:off x="2195736" y="85929"/>
            <a:ext cx="6948264" cy="461665"/>
          </a:xfrm>
          <a:prstGeom prst="rect">
            <a:avLst/>
          </a:prstGeom>
        </p:spPr>
        <p:txBody>
          <a:bodyPr wrap="square">
            <a:spAutoFit/>
          </a:bodyPr>
          <a:lstStyle/>
          <a:p>
            <a:endParaRPr lang="tr-TR" sz="2400" b="1" dirty="0">
              <a:solidFill>
                <a:srgbClr val="FF0000"/>
              </a:solidFill>
            </a:endParaRPr>
          </a:p>
        </p:txBody>
      </p:sp>
      <p:sp>
        <p:nvSpPr>
          <p:cNvPr id="7" name="Slayt Numarası Yer Tutucusu 6"/>
          <p:cNvSpPr>
            <a:spLocks noGrp="1"/>
          </p:cNvSpPr>
          <p:nvPr>
            <p:ph type="sldNum" sz="quarter" idx="12"/>
          </p:nvPr>
        </p:nvSpPr>
        <p:spPr/>
        <p:txBody>
          <a:bodyPr/>
          <a:lstStyle/>
          <a:p>
            <a:fld id="{6FE52E40-2D76-486E-B1AA-2AA0780E6DAF}" type="slidenum">
              <a:rPr lang="en-US" smtClean="0"/>
              <a:pPr/>
              <a:t>26</a:t>
            </a:fld>
            <a:endParaRPr lang="en-US" dirty="0"/>
          </a:p>
        </p:txBody>
      </p:sp>
      <p:sp>
        <p:nvSpPr>
          <p:cNvPr id="5" name="İçerik Yer Tutucusu 4"/>
          <p:cNvSpPr>
            <a:spLocks noGrp="1"/>
          </p:cNvSpPr>
          <p:nvPr>
            <p:ph idx="1"/>
          </p:nvPr>
        </p:nvSpPr>
        <p:spPr/>
        <p:txBody>
          <a:bodyPr/>
          <a:lstStyle/>
          <a:p>
            <a:endParaRPr lang="tr-TR"/>
          </a:p>
        </p:txBody>
      </p:sp>
      <p:pic>
        <p:nvPicPr>
          <p:cNvPr id="6" name="Resim 5"/>
          <p:cNvPicPr>
            <a:picLocks noChangeAspect="1"/>
          </p:cNvPicPr>
          <p:nvPr/>
        </p:nvPicPr>
        <p:blipFill>
          <a:blip r:embed="rId3"/>
          <a:stretch>
            <a:fillRect/>
          </a:stretch>
        </p:blipFill>
        <p:spPr>
          <a:xfrm>
            <a:off x="232362" y="-228600"/>
            <a:ext cx="10845211" cy="7315200"/>
          </a:xfrm>
          <a:prstGeom prst="rect">
            <a:avLst/>
          </a:prstGeom>
        </p:spPr>
      </p:pic>
    </p:spTree>
    <p:extLst>
      <p:ext uri="{BB962C8B-B14F-4D97-AF65-F5344CB8AC3E}">
        <p14:creationId xmlns:p14="http://schemas.microsoft.com/office/powerpoint/2010/main" val="3096328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6FE52E40-2D76-486E-B1AA-2AA0780E6DAF}" type="slidenum">
              <a:rPr lang="en-US" smtClean="0"/>
              <a:pPr/>
              <a:t>27</a:t>
            </a:fld>
            <a:endParaRPr lang="en-US"/>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533400"/>
            <a:ext cx="8496944" cy="5991944"/>
          </a:xfrm>
        </p:spPr>
      </p:pic>
    </p:spTree>
    <p:extLst>
      <p:ext uri="{BB962C8B-B14F-4D97-AF65-F5344CB8AC3E}">
        <p14:creationId xmlns:p14="http://schemas.microsoft.com/office/powerpoint/2010/main" val="2369279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468560" y="81933"/>
            <a:ext cx="9433048" cy="5832648"/>
          </a:xfrm>
          <a:prstGeom prst="rect">
            <a:avLst/>
          </a:prstGeom>
        </p:spPr>
      </p:pic>
      <p:sp>
        <p:nvSpPr>
          <p:cNvPr id="4" name="Slayt Numarası Yer Tutucusu 3"/>
          <p:cNvSpPr>
            <a:spLocks noGrp="1"/>
          </p:cNvSpPr>
          <p:nvPr>
            <p:ph type="sldNum" sz="quarter" idx="12"/>
          </p:nvPr>
        </p:nvSpPr>
        <p:spPr/>
        <p:txBody>
          <a:bodyPr/>
          <a:lstStyle/>
          <a:p>
            <a:fld id="{6FE52E40-2D76-486E-B1AA-2AA0780E6DAF}" type="slidenum">
              <a:rPr lang="en-US" smtClean="0"/>
              <a:pPr/>
              <a:t>28</a:t>
            </a:fld>
            <a:endParaRPr lang="en-US"/>
          </a:p>
        </p:txBody>
      </p:sp>
    </p:spTree>
    <p:extLst>
      <p:ext uri="{BB962C8B-B14F-4D97-AF65-F5344CB8AC3E}">
        <p14:creationId xmlns:p14="http://schemas.microsoft.com/office/powerpoint/2010/main" val="3330196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4495800"/>
            <a:ext cx="8215064" cy="1524000"/>
          </a:xfrm>
        </p:spPr>
        <p:txBody>
          <a:bodyPr/>
          <a:lstStyle/>
          <a:p>
            <a:endParaRPr lang="tr-TR"/>
          </a:p>
        </p:txBody>
      </p:sp>
      <p:sp>
        <p:nvSpPr>
          <p:cNvPr id="4" name="Slayt Numarası Yer Tutucusu 3"/>
          <p:cNvSpPr>
            <a:spLocks noGrp="1"/>
          </p:cNvSpPr>
          <p:nvPr>
            <p:ph type="sldNum" sz="quarter" idx="12"/>
          </p:nvPr>
        </p:nvSpPr>
        <p:spPr/>
        <p:txBody>
          <a:bodyPr/>
          <a:lstStyle/>
          <a:p>
            <a:fld id="{6FE52E40-2D76-486E-B1AA-2AA0780E6DAF}" type="slidenum">
              <a:rPr lang="en-US" smtClean="0"/>
              <a:pPr/>
              <a:t>29</a:t>
            </a:fld>
            <a:endParaRPr lang="en-US"/>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0399"/>
            <a:ext cx="9144000" cy="5648003"/>
          </a:xfrm>
        </p:spPr>
      </p:pic>
    </p:spTree>
    <p:extLst>
      <p:ext uri="{BB962C8B-B14F-4D97-AF65-F5344CB8AC3E}">
        <p14:creationId xmlns:p14="http://schemas.microsoft.com/office/powerpoint/2010/main" val="407343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32363" y="1636222"/>
            <a:ext cx="8748464" cy="5201424"/>
          </a:xfrm>
          <a:prstGeom prst="rect">
            <a:avLst/>
          </a:prstGeom>
        </p:spPr>
        <p:txBody>
          <a:bodyPr wrap="square">
            <a:spAutoFit/>
          </a:bodyPr>
          <a:lstStyle/>
          <a:p>
            <a:endParaRPr lang="tr-TR" sz="2800" dirty="0"/>
          </a:p>
          <a:p>
            <a:pPr marL="457200" indent="-457200">
              <a:buFont typeface="Wingdings" panose="05000000000000000000" pitchFamily="2" charset="2"/>
              <a:buChar char="Ø"/>
            </a:pPr>
            <a:r>
              <a:rPr lang="tr-TR" sz="2400" b="1" dirty="0">
                <a:solidFill>
                  <a:schemeClr val="bg1"/>
                </a:solidFill>
              </a:rPr>
              <a:t>Kayıt Dondurma</a:t>
            </a:r>
          </a:p>
          <a:p>
            <a:pPr marL="457200" indent="-457200">
              <a:buFont typeface="Wingdings" panose="05000000000000000000" pitchFamily="2" charset="2"/>
              <a:buChar char="Ø"/>
            </a:pPr>
            <a:r>
              <a:rPr lang="tr-TR" sz="2400" b="1" dirty="0">
                <a:solidFill>
                  <a:schemeClr val="bg1"/>
                </a:solidFill>
              </a:rPr>
              <a:t>Muafiyet İntibak</a:t>
            </a:r>
          </a:p>
          <a:p>
            <a:pPr marL="457200" indent="-457200">
              <a:buFont typeface="Wingdings" panose="05000000000000000000" pitchFamily="2" charset="2"/>
              <a:buChar char="Ø"/>
            </a:pPr>
            <a:r>
              <a:rPr lang="tr-TR" sz="2400" b="1" dirty="0">
                <a:solidFill>
                  <a:schemeClr val="bg1"/>
                </a:solidFill>
              </a:rPr>
              <a:t>Lisans Programlarında Okuyan Öğrencilerin </a:t>
            </a:r>
            <a:r>
              <a:rPr lang="tr-TR" sz="2400" b="1" dirty="0" err="1">
                <a:solidFill>
                  <a:schemeClr val="bg1"/>
                </a:solidFill>
              </a:rPr>
              <a:t>Önlisans</a:t>
            </a:r>
            <a:r>
              <a:rPr lang="tr-TR" sz="2400" b="1" dirty="0">
                <a:solidFill>
                  <a:schemeClr val="bg1"/>
                </a:solidFill>
              </a:rPr>
              <a:t> Diploması Alması</a:t>
            </a:r>
          </a:p>
          <a:p>
            <a:pPr marL="457200" indent="-457200">
              <a:buFont typeface="Wingdings" panose="05000000000000000000" pitchFamily="2" charset="2"/>
              <a:buChar char="Ø"/>
            </a:pPr>
            <a:r>
              <a:rPr lang="tr-TR" sz="2400" b="1" dirty="0" smtClean="0">
                <a:solidFill>
                  <a:schemeClr val="bg1"/>
                </a:solidFill>
              </a:rPr>
              <a:t>Ders </a:t>
            </a:r>
            <a:r>
              <a:rPr lang="tr-TR" sz="2400" b="1" dirty="0">
                <a:solidFill>
                  <a:schemeClr val="bg1"/>
                </a:solidFill>
              </a:rPr>
              <a:t>başarı notlarının </a:t>
            </a:r>
            <a:r>
              <a:rPr lang="tr-TR" sz="2400" b="1" dirty="0" smtClean="0">
                <a:solidFill>
                  <a:schemeClr val="bg1"/>
                </a:solidFill>
              </a:rPr>
              <a:t>değerlendirilmesi</a:t>
            </a:r>
          </a:p>
          <a:p>
            <a:pPr marL="457200" indent="-457200">
              <a:buFont typeface="Wingdings" panose="05000000000000000000" pitchFamily="2" charset="2"/>
              <a:buChar char="Ø"/>
            </a:pPr>
            <a:r>
              <a:rPr lang="tr-TR" sz="2400" b="1" dirty="0" smtClean="0">
                <a:solidFill>
                  <a:schemeClr val="bg1"/>
                </a:solidFill>
              </a:rPr>
              <a:t>Mezuniyet</a:t>
            </a:r>
          </a:p>
          <a:p>
            <a:pPr marL="457200" indent="-457200">
              <a:buFont typeface="Wingdings" panose="05000000000000000000" pitchFamily="2" charset="2"/>
              <a:buChar char="Ø"/>
            </a:pPr>
            <a:endParaRPr lang="tr-TR" sz="2800" dirty="0"/>
          </a:p>
          <a:p>
            <a:endParaRPr lang="tr-TR" sz="2800" dirty="0"/>
          </a:p>
          <a:p>
            <a:endParaRPr lang="tr-TR" sz="2600" dirty="0"/>
          </a:p>
          <a:p>
            <a:endParaRPr lang="tr-TR" sz="2600" dirty="0" smtClean="0"/>
          </a:p>
          <a:p>
            <a:endParaRPr lang="tr-TR" sz="2600" dirty="0" smtClean="0"/>
          </a:p>
          <a:p>
            <a:endParaRPr lang="tr-TR" sz="2600" dirty="0" smtClean="0"/>
          </a:p>
        </p:txBody>
      </p:sp>
      <p:sp>
        <p:nvSpPr>
          <p:cNvPr id="7" name="Slayt Numarası Yer Tutucusu 6"/>
          <p:cNvSpPr>
            <a:spLocks noGrp="1"/>
          </p:cNvSpPr>
          <p:nvPr>
            <p:ph type="sldNum" sz="quarter" idx="12"/>
          </p:nvPr>
        </p:nvSpPr>
        <p:spPr/>
        <p:txBody>
          <a:bodyPr/>
          <a:lstStyle/>
          <a:p>
            <a:fld id="{6FE52E40-2D76-486E-B1AA-2AA0780E6DAF}" type="slidenum">
              <a:rPr lang="en-US" smtClean="0"/>
              <a:pPr/>
              <a:t>3</a:t>
            </a:fld>
            <a:endParaRPr lang="en-US" dirty="0"/>
          </a:p>
        </p:txBody>
      </p:sp>
    </p:spTree>
    <p:extLst>
      <p:ext uri="{BB962C8B-B14F-4D97-AF65-F5344CB8AC3E}">
        <p14:creationId xmlns:p14="http://schemas.microsoft.com/office/powerpoint/2010/main" val="3050358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27" y="68785"/>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32363" y="1636222"/>
            <a:ext cx="8748464" cy="584775"/>
          </a:xfrm>
          <a:prstGeom prst="rect">
            <a:avLst/>
          </a:prstGeom>
        </p:spPr>
        <p:txBody>
          <a:bodyPr wrap="square">
            <a:spAutoFit/>
          </a:bodyPr>
          <a:lstStyle/>
          <a:p>
            <a:endParaRPr lang="tr-TR" sz="3200" dirty="0" smtClean="0"/>
          </a:p>
        </p:txBody>
      </p:sp>
      <p:sp>
        <p:nvSpPr>
          <p:cNvPr id="4" name="Dikdörtgen 3"/>
          <p:cNvSpPr/>
          <p:nvPr/>
        </p:nvSpPr>
        <p:spPr>
          <a:xfrm>
            <a:off x="2195736" y="85929"/>
            <a:ext cx="6948264" cy="461665"/>
          </a:xfrm>
          <a:prstGeom prst="rect">
            <a:avLst/>
          </a:prstGeom>
        </p:spPr>
        <p:txBody>
          <a:bodyPr wrap="square">
            <a:spAutoFit/>
          </a:bodyPr>
          <a:lstStyle/>
          <a:p>
            <a:endParaRPr lang="tr-TR" sz="2400" b="1" dirty="0">
              <a:solidFill>
                <a:srgbClr val="FF0000"/>
              </a:solidFill>
            </a:endParaRPr>
          </a:p>
        </p:txBody>
      </p:sp>
      <p:sp>
        <p:nvSpPr>
          <p:cNvPr id="5" name="İçerik Yer Tutucusu 4"/>
          <p:cNvSpPr>
            <a:spLocks noGrp="1"/>
          </p:cNvSpPr>
          <p:nvPr>
            <p:ph idx="1"/>
          </p:nvPr>
        </p:nvSpPr>
        <p:spPr/>
        <p:txBody>
          <a:bodyPr/>
          <a:lstStyle/>
          <a:p>
            <a:endParaRPr lang="tr-TR"/>
          </a:p>
        </p:txBody>
      </p:sp>
      <p:sp>
        <p:nvSpPr>
          <p:cNvPr id="7" name="Slayt Numarası Yer Tutucusu 6"/>
          <p:cNvSpPr>
            <a:spLocks noGrp="1"/>
          </p:cNvSpPr>
          <p:nvPr>
            <p:ph type="sldNum" sz="quarter" idx="12"/>
          </p:nvPr>
        </p:nvSpPr>
        <p:spPr/>
        <p:txBody>
          <a:bodyPr/>
          <a:lstStyle/>
          <a:p>
            <a:fld id="{6FE52E40-2D76-486E-B1AA-2AA0780E6DAF}" type="slidenum">
              <a:rPr lang="en-US" smtClean="0"/>
              <a:pPr/>
              <a:t>30</a:t>
            </a:fld>
            <a:endParaRPr lang="en-US" dirty="0"/>
          </a:p>
        </p:txBody>
      </p:sp>
      <p:pic>
        <p:nvPicPr>
          <p:cNvPr id="9" name="Resim 8"/>
          <p:cNvPicPr>
            <a:picLocks noChangeAspect="1"/>
          </p:cNvPicPr>
          <p:nvPr/>
        </p:nvPicPr>
        <p:blipFill>
          <a:blip r:embed="rId3"/>
          <a:stretch>
            <a:fillRect/>
          </a:stretch>
        </p:blipFill>
        <p:spPr>
          <a:xfrm>
            <a:off x="-175327" y="85929"/>
            <a:ext cx="11249728" cy="8572500"/>
          </a:xfrm>
          <a:prstGeom prst="rect">
            <a:avLst/>
          </a:prstGeom>
        </p:spPr>
      </p:pic>
    </p:spTree>
    <p:extLst>
      <p:ext uri="{BB962C8B-B14F-4D97-AF65-F5344CB8AC3E}">
        <p14:creationId xmlns:p14="http://schemas.microsoft.com/office/powerpoint/2010/main" val="2346743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6FE52E40-2D76-486E-B1AA-2AA0780E6DAF}" type="slidenum">
              <a:rPr lang="en-US" smtClean="0"/>
              <a:pPr/>
              <a:t>31</a:t>
            </a:fld>
            <a:endParaRPr lang="en-US"/>
          </a:p>
        </p:txBody>
      </p:sp>
      <p:pic>
        <p:nvPicPr>
          <p:cNvPr id="5" name="Resim 4"/>
          <p:cNvPicPr>
            <a:picLocks noChangeAspect="1"/>
          </p:cNvPicPr>
          <p:nvPr/>
        </p:nvPicPr>
        <p:blipFill>
          <a:blip r:embed="rId2"/>
          <a:stretch>
            <a:fillRect/>
          </a:stretch>
        </p:blipFill>
        <p:spPr>
          <a:xfrm>
            <a:off x="-2286000" y="-857250"/>
            <a:ext cx="13716000" cy="8572500"/>
          </a:xfrm>
          <a:prstGeom prst="rect">
            <a:avLst/>
          </a:prstGeom>
        </p:spPr>
      </p:pic>
      <p:cxnSp>
        <p:nvCxnSpPr>
          <p:cNvPr id="8" name="Düz Ok Bağlayıcısı 7"/>
          <p:cNvCxnSpPr/>
          <p:nvPr/>
        </p:nvCxnSpPr>
        <p:spPr>
          <a:xfrm flipH="1">
            <a:off x="2483768" y="1844824"/>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530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6FE52E40-2D76-486E-B1AA-2AA0780E6DAF}" type="slidenum">
              <a:rPr lang="en-US" smtClean="0"/>
              <a:pPr/>
              <a:t>32</a:t>
            </a:fld>
            <a:endParaRPr lang="en-US"/>
          </a:p>
        </p:txBody>
      </p:sp>
      <p:pic>
        <p:nvPicPr>
          <p:cNvPr id="5" name="Resim 4"/>
          <p:cNvPicPr>
            <a:picLocks noChangeAspect="1"/>
          </p:cNvPicPr>
          <p:nvPr/>
        </p:nvPicPr>
        <p:blipFill>
          <a:blip r:embed="rId2"/>
          <a:stretch>
            <a:fillRect/>
          </a:stretch>
        </p:blipFill>
        <p:spPr>
          <a:xfrm>
            <a:off x="-2286000" y="-857250"/>
            <a:ext cx="13716000" cy="8572500"/>
          </a:xfrm>
          <a:prstGeom prst="rect">
            <a:avLst/>
          </a:prstGeom>
        </p:spPr>
      </p:pic>
    </p:spTree>
    <p:extLst>
      <p:ext uri="{BB962C8B-B14F-4D97-AF65-F5344CB8AC3E}">
        <p14:creationId xmlns:p14="http://schemas.microsoft.com/office/powerpoint/2010/main" val="4275091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6FE52E40-2D76-486E-B1AA-2AA0780E6DAF}" type="slidenum">
              <a:rPr lang="en-US" smtClean="0"/>
              <a:pPr/>
              <a:t>33</a:t>
            </a:fld>
            <a:endParaRPr lang="en-US"/>
          </a:p>
        </p:txBody>
      </p:sp>
      <p:pic>
        <p:nvPicPr>
          <p:cNvPr id="5" name="Resim 4"/>
          <p:cNvPicPr>
            <a:picLocks noChangeAspect="1"/>
          </p:cNvPicPr>
          <p:nvPr/>
        </p:nvPicPr>
        <p:blipFill>
          <a:blip r:embed="rId2"/>
          <a:stretch>
            <a:fillRect/>
          </a:stretch>
        </p:blipFill>
        <p:spPr>
          <a:xfrm>
            <a:off x="-2286000" y="-857250"/>
            <a:ext cx="13716000" cy="8572500"/>
          </a:xfrm>
          <a:prstGeom prst="rect">
            <a:avLst/>
          </a:prstGeom>
        </p:spPr>
      </p:pic>
    </p:spTree>
    <p:extLst>
      <p:ext uri="{BB962C8B-B14F-4D97-AF65-F5344CB8AC3E}">
        <p14:creationId xmlns:p14="http://schemas.microsoft.com/office/powerpoint/2010/main" val="113524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0" y="533400"/>
            <a:ext cx="8820472" cy="6324600"/>
          </a:xfrm>
          <a:prstGeom prst="rect">
            <a:avLst/>
          </a:prstGeom>
        </p:spPr>
      </p:pic>
      <p:sp>
        <p:nvSpPr>
          <p:cNvPr id="4" name="Slayt Numarası Yer Tutucusu 3"/>
          <p:cNvSpPr>
            <a:spLocks noGrp="1"/>
          </p:cNvSpPr>
          <p:nvPr>
            <p:ph type="sldNum" sz="quarter" idx="12"/>
          </p:nvPr>
        </p:nvSpPr>
        <p:spPr/>
        <p:txBody>
          <a:bodyPr/>
          <a:lstStyle/>
          <a:p>
            <a:fld id="{6FE52E40-2D76-486E-B1AA-2AA0780E6DAF}" type="slidenum">
              <a:rPr lang="en-US" smtClean="0"/>
              <a:pPr/>
              <a:t>34</a:t>
            </a:fld>
            <a:endParaRPr lang="en-US"/>
          </a:p>
        </p:txBody>
      </p:sp>
      <p:sp>
        <p:nvSpPr>
          <p:cNvPr id="6" name="Yukarı Ok 5"/>
          <p:cNvSpPr/>
          <p:nvPr/>
        </p:nvSpPr>
        <p:spPr>
          <a:xfrm>
            <a:off x="1331640" y="3368298"/>
            <a:ext cx="432048" cy="1138808"/>
          </a:xfrm>
          <a:prstGeom prst="upArrow">
            <a:avLst>
              <a:gd name="adj1" fmla="val 50000"/>
              <a:gd name="adj2" fmla="val 51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24907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6FE52E40-2D76-486E-B1AA-2AA0780E6DAF}" type="slidenum">
              <a:rPr lang="en-US" smtClean="0"/>
              <a:pPr/>
              <a:t>35</a:t>
            </a:fld>
            <a:endParaRPr lang="en-US"/>
          </a:p>
        </p:txBody>
      </p:sp>
      <p:pic>
        <p:nvPicPr>
          <p:cNvPr id="5" name="Resim 4"/>
          <p:cNvPicPr>
            <a:picLocks noChangeAspect="1"/>
          </p:cNvPicPr>
          <p:nvPr/>
        </p:nvPicPr>
        <p:blipFill>
          <a:blip r:embed="rId2"/>
          <a:stretch>
            <a:fillRect/>
          </a:stretch>
        </p:blipFill>
        <p:spPr>
          <a:xfrm>
            <a:off x="-2286000" y="-857250"/>
            <a:ext cx="13716000" cy="8572500"/>
          </a:xfrm>
          <a:prstGeom prst="rect">
            <a:avLst/>
          </a:prstGeom>
        </p:spPr>
      </p:pic>
    </p:spTree>
    <p:extLst>
      <p:ext uri="{BB962C8B-B14F-4D97-AF65-F5344CB8AC3E}">
        <p14:creationId xmlns:p14="http://schemas.microsoft.com/office/powerpoint/2010/main" val="1959256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6FE52E40-2D76-486E-B1AA-2AA0780E6DAF}" type="slidenum">
              <a:rPr lang="en-US" smtClean="0"/>
              <a:pPr/>
              <a:t>36</a:t>
            </a:fld>
            <a:endParaRPr lang="en-US"/>
          </a:p>
        </p:txBody>
      </p:sp>
      <p:sp>
        <p:nvSpPr>
          <p:cNvPr id="6" name="İçerik Yer Tutucusu 5"/>
          <p:cNvSpPr>
            <a:spLocks noGrp="1"/>
          </p:cNvSpPr>
          <p:nvPr>
            <p:ph idx="1"/>
          </p:nvPr>
        </p:nvSpPr>
        <p:spPr/>
        <p:txBody>
          <a:bodyPr/>
          <a:lstStyle/>
          <a:p>
            <a:endParaRPr lang="tr-TR"/>
          </a:p>
        </p:txBody>
      </p:sp>
      <p:pic>
        <p:nvPicPr>
          <p:cNvPr id="7" name="Resim 6"/>
          <p:cNvPicPr>
            <a:picLocks noChangeAspect="1"/>
          </p:cNvPicPr>
          <p:nvPr/>
        </p:nvPicPr>
        <p:blipFill>
          <a:blip r:embed="rId2"/>
          <a:stretch>
            <a:fillRect/>
          </a:stretch>
        </p:blipFill>
        <p:spPr>
          <a:xfrm>
            <a:off x="-2286000" y="-857250"/>
            <a:ext cx="13716000" cy="8572500"/>
          </a:xfrm>
          <a:prstGeom prst="rect">
            <a:avLst/>
          </a:prstGeom>
        </p:spPr>
      </p:pic>
    </p:spTree>
    <p:extLst>
      <p:ext uri="{BB962C8B-B14F-4D97-AF65-F5344CB8AC3E}">
        <p14:creationId xmlns:p14="http://schemas.microsoft.com/office/powerpoint/2010/main" val="3072606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6FE52E40-2D76-486E-B1AA-2AA0780E6DAF}" type="slidenum">
              <a:rPr lang="en-US" smtClean="0"/>
              <a:pPr/>
              <a:t>37</a:t>
            </a:fld>
            <a:endParaRPr lang="en-US"/>
          </a:p>
        </p:txBody>
      </p:sp>
      <p:pic>
        <p:nvPicPr>
          <p:cNvPr id="5" name="Resim 4"/>
          <p:cNvPicPr>
            <a:picLocks noChangeAspect="1"/>
          </p:cNvPicPr>
          <p:nvPr/>
        </p:nvPicPr>
        <p:blipFill>
          <a:blip r:embed="rId2"/>
          <a:stretch>
            <a:fillRect/>
          </a:stretch>
        </p:blipFill>
        <p:spPr>
          <a:xfrm>
            <a:off x="0" y="-243408"/>
            <a:ext cx="10620672" cy="7315200"/>
          </a:xfrm>
          <a:prstGeom prst="rect">
            <a:avLst/>
          </a:prstGeom>
        </p:spPr>
      </p:pic>
    </p:spTree>
    <p:extLst>
      <p:ext uri="{BB962C8B-B14F-4D97-AF65-F5344CB8AC3E}">
        <p14:creationId xmlns:p14="http://schemas.microsoft.com/office/powerpoint/2010/main" val="2202031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27" y="68785"/>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32363" y="1636222"/>
            <a:ext cx="8748464" cy="584775"/>
          </a:xfrm>
          <a:prstGeom prst="rect">
            <a:avLst/>
          </a:prstGeom>
        </p:spPr>
        <p:txBody>
          <a:bodyPr wrap="square">
            <a:spAutoFit/>
          </a:bodyPr>
          <a:lstStyle/>
          <a:p>
            <a:endParaRPr lang="tr-TR" sz="3200" dirty="0" smtClean="0"/>
          </a:p>
        </p:txBody>
      </p:sp>
      <p:sp>
        <p:nvSpPr>
          <p:cNvPr id="4" name="Dikdörtgen 3"/>
          <p:cNvSpPr/>
          <p:nvPr/>
        </p:nvSpPr>
        <p:spPr>
          <a:xfrm>
            <a:off x="2195736" y="85929"/>
            <a:ext cx="6948264" cy="461665"/>
          </a:xfrm>
          <a:prstGeom prst="rect">
            <a:avLst/>
          </a:prstGeom>
        </p:spPr>
        <p:txBody>
          <a:bodyPr wrap="square">
            <a:spAutoFit/>
          </a:bodyPr>
          <a:lstStyle/>
          <a:p>
            <a:endParaRPr lang="tr-TR" sz="2400" b="1" dirty="0">
              <a:solidFill>
                <a:srgbClr val="FF0000"/>
              </a:solidFill>
            </a:endParaRPr>
          </a:p>
        </p:txBody>
      </p:sp>
      <p:sp>
        <p:nvSpPr>
          <p:cNvPr id="7" name="Slayt Numarası Yer Tutucusu 6"/>
          <p:cNvSpPr>
            <a:spLocks noGrp="1"/>
          </p:cNvSpPr>
          <p:nvPr>
            <p:ph type="sldNum" sz="quarter" idx="12"/>
          </p:nvPr>
        </p:nvSpPr>
        <p:spPr/>
        <p:txBody>
          <a:bodyPr/>
          <a:lstStyle/>
          <a:p>
            <a:fld id="{6FE52E40-2D76-486E-B1AA-2AA0780E6DAF}" type="slidenum">
              <a:rPr lang="en-US" smtClean="0"/>
              <a:pPr/>
              <a:t>38</a:t>
            </a:fld>
            <a:endParaRPr lang="en-US" dirty="0"/>
          </a:p>
        </p:txBody>
      </p:sp>
      <p:sp>
        <p:nvSpPr>
          <p:cNvPr id="5" name="İçerik Yer Tutucusu 4"/>
          <p:cNvSpPr>
            <a:spLocks noGrp="1"/>
          </p:cNvSpPr>
          <p:nvPr>
            <p:ph idx="1"/>
          </p:nvPr>
        </p:nvSpPr>
        <p:spPr/>
        <p:txBody>
          <a:bodyPr/>
          <a:lstStyle/>
          <a:p>
            <a:endParaRPr lang="tr-TR"/>
          </a:p>
        </p:txBody>
      </p:sp>
      <p:pic>
        <p:nvPicPr>
          <p:cNvPr id="6" name="Resim 5"/>
          <p:cNvPicPr>
            <a:picLocks noChangeAspect="1"/>
          </p:cNvPicPr>
          <p:nvPr/>
        </p:nvPicPr>
        <p:blipFill>
          <a:blip r:embed="rId3"/>
          <a:stretch>
            <a:fillRect/>
          </a:stretch>
        </p:blipFill>
        <p:spPr>
          <a:xfrm>
            <a:off x="0" y="-228600"/>
            <a:ext cx="10620672" cy="7315200"/>
          </a:xfrm>
          <a:prstGeom prst="rect">
            <a:avLst/>
          </a:prstGeom>
        </p:spPr>
      </p:pic>
    </p:spTree>
    <p:extLst>
      <p:ext uri="{BB962C8B-B14F-4D97-AF65-F5344CB8AC3E}">
        <p14:creationId xmlns:p14="http://schemas.microsoft.com/office/powerpoint/2010/main" val="2660182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0" y="0"/>
            <a:ext cx="9144793" cy="6858594"/>
          </a:xfrm>
          <a:prstGeom prst="rect">
            <a:avLst/>
          </a:prstGeom>
        </p:spPr>
      </p:pic>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52E40-2D76-486E-B1AA-2AA0780E6DAF}" type="slidenum">
              <a:rPr kumimoji="0" lang="en-US" sz="18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5" name="Metin kutusu 4"/>
          <p:cNvSpPr txBox="1"/>
          <p:nvPr/>
        </p:nvSpPr>
        <p:spPr>
          <a:xfrm>
            <a:off x="418494" y="2924944"/>
            <a:ext cx="8307804" cy="646331"/>
          </a:xfrm>
          <a:prstGeom prst="rect">
            <a:avLst/>
          </a:prstGeom>
          <a:noFill/>
        </p:spPr>
        <p:txBody>
          <a:bodyPr wrap="square" rtlCol="0">
            <a:spAutoFit/>
          </a:bodyPr>
          <a:lstStyle/>
          <a:p>
            <a:pPr algn="ctr"/>
            <a:r>
              <a:rPr lang="tr-TR" sz="3600" b="1" dirty="0" smtClean="0">
                <a:solidFill>
                  <a:schemeClr val="bg1"/>
                </a:solidFill>
              </a:rPr>
              <a:t>DİNLEDİĞİNİZ İÇİN TEŞEKKÜR EDERİZ.</a:t>
            </a:r>
            <a:endParaRPr lang="tr-TR" sz="3600" b="1" dirty="0">
              <a:solidFill>
                <a:schemeClr val="bg1"/>
              </a:solidFill>
            </a:endParaRPr>
          </a:p>
        </p:txBody>
      </p:sp>
    </p:spTree>
    <p:extLst>
      <p:ext uri="{BB962C8B-B14F-4D97-AF65-F5344CB8AC3E}">
        <p14:creationId xmlns:p14="http://schemas.microsoft.com/office/powerpoint/2010/main" val="3142458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32363" y="1636222"/>
            <a:ext cx="8748464" cy="2985433"/>
          </a:xfrm>
          <a:prstGeom prst="rect">
            <a:avLst/>
          </a:prstGeom>
        </p:spPr>
        <p:txBody>
          <a:bodyPr wrap="square">
            <a:spAutoFit/>
          </a:bodyPr>
          <a:lstStyle/>
          <a:p>
            <a:endParaRPr lang="tr-TR" sz="2800" dirty="0"/>
          </a:p>
          <a:p>
            <a:pPr marL="457200" indent="-457200">
              <a:buFont typeface="Wingdings" panose="05000000000000000000" pitchFamily="2" charset="2"/>
              <a:buChar char="Ø"/>
            </a:pPr>
            <a:endParaRPr lang="tr-TR" sz="2800" dirty="0"/>
          </a:p>
          <a:p>
            <a:endParaRPr lang="tr-TR" sz="2800" dirty="0"/>
          </a:p>
          <a:p>
            <a:endParaRPr lang="tr-TR" sz="2600" dirty="0"/>
          </a:p>
          <a:p>
            <a:endParaRPr lang="tr-TR" sz="2600" dirty="0" smtClean="0"/>
          </a:p>
          <a:p>
            <a:endParaRPr lang="tr-TR" sz="2600" dirty="0" smtClean="0"/>
          </a:p>
          <a:p>
            <a:endParaRPr lang="tr-TR" sz="2600" dirty="0" smtClean="0"/>
          </a:p>
        </p:txBody>
      </p:sp>
      <p:sp>
        <p:nvSpPr>
          <p:cNvPr id="7" name="Slayt Numarası Yer Tutucusu 6"/>
          <p:cNvSpPr>
            <a:spLocks noGrp="1"/>
          </p:cNvSpPr>
          <p:nvPr>
            <p:ph type="sldNum" sz="quarter" idx="12"/>
          </p:nvPr>
        </p:nvSpPr>
        <p:spPr/>
        <p:txBody>
          <a:bodyPr/>
          <a:lstStyle/>
          <a:p>
            <a:fld id="{6FE52E40-2D76-486E-B1AA-2AA0780E6DAF}" type="slidenum">
              <a:rPr lang="en-US" smtClean="0"/>
              <a:pPr/>
              <a:t>4</a:t>
            </a:fld>
            <a:endParaRPr lang="en-US" dirty="0"/>
          </a:p>
        </p:txBody>
      </p:sp>
      <p:sp>
        <p:nvSpPr>
          <p:cNvPr id="4" name="Dikdörtgen 3"/>
          <p:cNvSpPr/>
          <p:nvPr/>
        </p:nvSpPr>
        <p:spPr>
          <a:xfrm>
            <a:off x="2623035" y="-12886"/>
            <a:ext cx="4041945" cy="830997"/>
          </a:xfrm>
          <a:prstGeom prst="rect">
            <a:avLst/>
          </a:prstGeom>
        </p:spPr>
        <p:txBody>
          <a:bodyPr wrap="square">
            <a:spAutoFit/>
          </a:bodyPr>
          <a:lstStyle/>
          <a:p>
            <a:r>
              <a:rPr lang="tr-TR" sz="2400" b="1" dirty="0">
                <a:solidFill>
                  <a:schemeClr val="bg1"/>
                </a:solidFill>
              </a:rPr>
              <a:t>KATKI PAYI ÖĞRENİM ÜCRETİ</a:t>
            </a:r>
          </a:p>
        </p:txBody>
      </p:sp>
      <p:sp>
        <p:nvSpPr>
          <p:cNvPr id="5" name="Dikdörtgen 4"/>
          <p:cNvSpPr/>
          <p:nvPr/>
        </p:nvSpPr>
        <p:spPr>
          <a:xfrm>
            <a:off x="755576" y="1636222"/>
            <a:ext cx="7018850" cy="4093428"/>
          </a:xfrm>
          <a:prstGeom prst="rect">
            <a:avLst/>
          </a:prstGeom>
        </p:spPr>
        <p:txBody>
          <a:bodyPr wrap="square">
            <a:spAutoFit/>
          </a:bodyPr>
          <a:lstStyle/>
          <a:p>
            <a:pPr algn="just">
              <a:buFont typeface="Wingdings" panose="05000000000000000000" pitchFamily="2" charset="2"/>
              <a:buChar char="Ø"/>
            </a:pPr>
            <a:r>
              <a:rPr lang="tr-TR" sz="2400" dirty="0">
                <a:solidFill>
                  <a:schemeClr val="bg1"/>
                </a:solidFill>
              </a:rPr>
              <a:t>Öğrenci katkı payının/öğrenim ücretinin, akademik takvimde belirtilen süreler içinde ödenmesi gerekir. </a:t>
            </a:r>
            <a:endParaRPr lang="tr-TR" sz="2400" dirty="0" smtClean="0">
              <a:solidFill>
                <a:schemeClr val="bg1"/>
              </a:solidFill>
            </a:endParaRPr>
          </a:p>
          <a:p>
            <a:pPr algn="just"/>
            <a:endParaRPr lang="tr-TR" sz="2400" dirty="0">
              <a:solidFill>
                <a:schemeClr val="bg1"/>
              </a:solidFill>
            </a:endParaRPr>
          </a:p>
          <a:p>
            <a:pPr algn="just">
              <a:buFont typeface="Wingdings" panose="05000000000000000000" pitchFamily="2" charset="2"/>
              <a:buChar char="Ø"/>
            </a:pPr>
            <a:r>
              <a:rPr lang="tr-TR" sz="2400" dirty="0">
                <a:solidFill>
                  <a:schemeClr val="bg1"/>
                </a:solidFill>
              </a:rPr>
              <a:t>Belirtilen süreler içinde öğrenci katkı payını/öğrenim ücretini ödemeyen ve mazeretleri ilgili yönetim kurulunca kabul edilmeyen öğrenci o yarıyıl için kayıt </a:t>
            </a:r>
            <a:r>
              <a:rPr lang="tr-TR" sz="2400" dirty="0" smtClean="0">
                <a:solidFill>
                  <a:schemeClr val="bg1"/>
                </a:solidFill>
              </a:rPr>
              <a:t>yaptıramaz. Öğrencilik </a:t>
            </a:r>
            <a:r>
              <a:rPr lang="tr-TR" sz="2400" dirty="0">
                <a:solidFill>
                  <a:schemeClr val="bg1"/>
                </a:solidFill>
              </a:rPr>
              <a:t>haklarından yararlanamaz. Öğrenci belgesi alamaz. </a:t>
            </a:r>
          </a:p>
          <a:p>
            <a:endParaRPr lang="tr-TR" sz="2000" dirty="0"/>
          </a:p>
        </p:txBody>
      </p:sp>
    </p:spTree>
    <p:extLst>
      <p:ext uri="{BB962C8B-B14F-4D97-AF65-F5344CB8AC3E}">
        <p14:creationId xmlns:p14="http://schemas.microsoft.com/office/powerpoint/2010/main" val="455658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363" y="18864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32363" y="1636222"/>
            <a:ext cx="8748464" cy="2985433"/>
          </a:xfrm>
          <a:prstGeom prst="rect">
            <a:avLst/>
          </a:prstGeom>
        </p:spPr>
        <p:txBody>
          <a:bodyPr wrap="square">
            <a:spAutoFit/>
          </a:bodyPr>
          <a:lstStyle/>
          <a:p>
            <a:endParaRPr lang="tr-TR" sz="2800" dirty="0"/>
          </a:p>
          <a:p>
            <a:pPr marL="457200" indent="-457200">
              <a:buFont typeface="Wingdings" panose="05000000000000000000" pitchFamily="2" charset="2"/>
              <a:buChar char="Ø"/>
            </a:pPr>
            <a:endParaRPr lang="tr-TR" sz="2800" dirty="0"/>
          </a:p>
          <a:p>
            <a:endParaRPr lang="tr-TR" sz="2800" dirty="0"/>
          </a:p>
          <a:p>
            <a:endParaRPr lang="tr-TR" sz="2600" dirty="0"/>
          </a:p>
          <a:p>
            <a:endParaRPr lang="tr-TR" sz="2600" dirty="0" smtClean="0"/>
          </a:p>
          <a:p>
            <a:endParaRPr lang="tr-TR" sz="2600" dirty="0" smtClean="0"/>
          </a:p>
          <a:p>
            <a:endParaRPr lang="tr-TR" sz="2600" dirty="0" smtClean="0"/>
          </a:p>
        </p:txBody>
      </p:sp>
      <p:sp>
        <p:nvSpPr>
          <p:cNvPr id="7" name="Slayt Numarası Yer Tutucusu 6"/>
          <p:cNvSpPr>
            <a:spLocks noGrp="1"/>
          </p:cNvSpPr>
          <p:nvPr>
            <p:ph type="sldNum" sz="quarter" idx="12"/>
          </p:nvPr>
        </p:nvSpPr>
        <p:spPr/>
        <p:txBody>
          <a:bodyPr/>
          <a:lstStyle/>
          <a:p>
            <a:fld id="{6FE52E40-2D76-486E-B1AA-2AA0780E6DAF}" type="slidenum">
              <a:rPr lang="en-US" smtClean="0"/>
              <a:pPr/>
              <a:t>5</a:t>
            </a:fld>
            <a:endParaRPr lang="en-US" dirty="0"/>
          </a:p>
        </p:txBody>
      </p:sp>
      <p:sp>
        <p:nvSpPr>
          <p:cNvPr id="4" name="Dikdörtgen 3"/>
          <p:cNvSpPr/>
          <p:nvPr/>
        </p:nvSpPr>
        <p:spPr>
          <a:xfrm>
            <a:off x="2906319" y="188640"/>
            <a:ext cx="4041945" cy="830997"/>
          </a:xfrm>
          <a:prstGeom prst="rect">
            <a:avLst/>
          </a:prstGeom>
        </p:spPr>
        <p:txBody>
          <a:bodyPr wrap="square">
            <a:spAutoFit/>
          </a:bodyPr>
          <a:lstStyle/>
          <a:p>
            <a:r>
              <a:rPr lang="tr-TR" sz="2400" b="1" dirty="0">
                <a:solidFill>
                  <a:schemeClr val="bg1"/>
                </a:solidFill>
              </a:rPr>
              <a:t>KATKI PAYI ÖĞRENİM ÜCRETİ</a:t>
            </a:r>
          </a:p>
        </p:txBody>
      </p:sp>
      <p:sp>
        <p:nvSpPr>
          <p:cNvPr id="6" name="Dikdörtgen 5"/>
          <p:cNvSpPr/>
          <p:nvPr/>
        </p:nvSpPr>
        <p:spPr>
          <a:xfrm>
            <a:off x="827584" y="1636223"/>
            <a:ext cx="7416824" cy="4154984"/>
          </a:xfrm>
          <a:prstGeom prst="rect">
            <a:avLst/>
          </a:prstGeom>
        </p:spPr>
        <p:txBody>
          <a:bodyPr wrap="square">
            <a:spAutoFit/>
          </a:bodyPr>
          <a:lstStyle/>
          <a:p>
            <a:pPr algn="just">
              <a:buFont typeface="Wingdings" panose="05000000000000000000" pitchFamily="2" charset="2"/>
              <a:buChar char="Ø"/>
            </a:pPr>
            <a:r>
              <a:rPr lang="tr-TR" sz="2400" dirty="0">
                <a:solidFill>
                  <a:schemeClr val="bg1"/>
                </a:solidFill>
              </a:rPr>
              <a:t>Örgün öğretim öğrencileri katkı payı, ikinci öğretim ve yabancı uyruklu öğrenciler öğrenim ücreti öder</a:t>
            </a:r>
            <a:r>
              <a:rPr lang="tr-TR" sz="2400" dirty="0" smtClean="0">
                <a:solidFill>
                  <a:schemeClr val="bg1"/>
                </a:solidFill>
              </a:rPr>
              <a:t>.</a:t>
            </a:r>
          </a:p>
          <a:p>
            <a:pPr algn="just"/>
            <a:endParaRPr lang="tr-TR" sz="2400" dirty="0">
              <a:solidFill>
                <a:schemeClr val="bg1"/>
              </a:solidFill>
            </a:endParaRPr>
          </a:p>
          <a:p>
            <a:pPr algn="just">
              <a:buFont typeface="Wingdings" panose="05000000000000000000" pitchFamily="2" charset="2"/>
              <a:buChar char="Ø"/>
            </a:pPr>
            <a:r>
              <a:rPr lang="tr-TR" sz="2400" dirty="0">
                <a:solidFill>
                  <a:schemeClr val="bg1"/>
                </a:solidFill>
              </a:rPr>
              <a:t>Öğrenim süresi içinde olan örgün öğretim öğrencilerin katkı payı devletçe karşılanır. İstisnası </a:t>
            </a:r>
            <a:r>
              <a:rPr lang="tr-TR" sz="2400" dirty="0" smtClean="0">
                <a:solidFill>
                  <a:schemeClr val="bg1"/>
                </a:solidFill>
              </a:rPr>
              <a:t>Öğrenim </a:t>
            </a:r>
            <a:r>
              <a:rPr lang="tr-TR" sz="2400" dirty="0">
                <a:solidFill>
                  <a:schemeClr val="bg1"/>
                </a:solidFill>
              </a:rPr>
              <a:t>süresi içerisinde olup da üniversitemize kayıt yapmadan önce başka bir yükseköğretim programına kayıtlı öğrenciler katkı payını kendileri öder.</a:t>
            </a:r>
          </a:p>
          <a:p>
            <a:endParaRPr lang="tr-TR" sz="2400" dirty="0"/>
          </a:p>
        </p:txBody>
      </p:sp>
    </p:spTree>
    <p:extLst>
      <p:ext uri="{BB962C8B-B14F-4D97-AF65-F5344CB8AC3E}">
        <p14:creationId xmlns:p14="http://schemas.microsoft.com/office/powerpoint/2010/main" val="2095281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69776" y="1268760"/>
            <a:ext cx="8748464" cy="4247317"/>
          </a:xfrm>
          <a:prstGeom prst="rect">
            <a:avLst/>
          </a:prstGeom>
        </p:spPr>
        <p:txBody>
          <a:bodyPr wrap="square">
            <a:spAutoFit/>
          </a:bodyPr>
          <a:lstStyle/>
          <a:p>
            <a:pPr marL="457200" indent="-457200" algn="just">
              <a:buFont typeface="Wingdings" panose="05000000000000000000" pitchFamily="2" charset="2"/>
              <a:buChar char="Ø"/>
            </a:pPr>
            <a:r>
              <a:rPr lang="tr-TR" sz="2400" dirty="0" smtClean="0">
                <a:solidFill>
                  <a:schemeClr val="bg1"/>
                </a:solidFill>
              </a:rPr>
              <a:t>Ders kayıt işlemi yapmayan öğrenci öğrencilik haklarından faydalanamaz.</a:t>
            </a:r>
          </a:p>
          <a:p>
            <a:pPr marL="457200" indent="-457200" algn="just">
              <a:buFont typeface="Wingdings" panose="05000000000000000000" pitchFamily="2" charset="2"/>
              <a:buChar char="Ø"/>
            </a:pPr>
            <a:r>
              <a:rPr lang="tr-TR" sz="2400" dirty="0" smtClean="0">
                <a:solidFill>
                  <a:schemeClr val="bg1"/>
                </a:solidFill>
              </a:rPr>
              <a:t>Birinci </a:t>
            </a:r>
            <a:r>
              <a:rPr lang="tr-TR" sz="2400" dirty="0">
                <a:solidFill>
                  <a:schemeClr val="bg1"/>
                </a:solidFill>
              </a:rPr>
              <a:t>sınıf öğrencilerinin, kaydoldukları birimin eğitim-öğretim planının birinci ve ikinci yarıyılındaki zorunlu </a:t>
            </a:r>
            <a:r>
              <a:rPr lang="tr-TR" sz="2400" dirty="0" smtClean="0">
                <a:solidFill>
                  <a:schemeClr val="bg1"/>
                </a:solidFill>
              </a:rPr>
              <a:t>dersleri Öğrenci </a:t>
            </a:r>
            <a:r>
              <a:rPr lang="tr-TR" sz="2400" dirty="0">
                <a:solidFill>
                  <a:schemeClr val="bg1"/>
                </a:solidFill>
              </a:rPr>
              <a:t>İşleri Daire Başkanlığı tarafından yapılır. </a:t>
            </a:r>
          </a:p>
          <a:p>
            <a:pPr marL="457200" indent="-457200" algn="just">
              <a:buFont typeface="Wingdings" panose="05000000000000000000" pitchFamily="2" charset="2"/>
              <a:buChar char="Ø"/>
            </a:pPr>
            <a:r>
              <a:rPr lang="tr-TR" sz="2400" dirty="0">
                <a:solidFill>
                  <a:schemeClr val="bg1"/>
                </a:solidFill>
              </a:rPr>
              <a:t>Önceki yıllardan kayıtlı öğrenci, her yarıyıl başında akademik takvimde gösterilen süre içinde, öğrenci katkı payını/öğrenim ücretini yatırdıktan sonra ders kaydını yapar. Ders kayıt işlemlerinin tümünden öğrenci sorumludur</a:t>
            </a:r>
            <a:r>
              <a:rPr lang="tr-TR" sz="2800" dirty="0">
                <a:solidFill>
                  <a:schemeClr val="bg1"/>
                </a:solidFill>
              </a:rPr>
              <a:t>.</a:t>
            </a:r>
          </a:p>
          <a:p>
            <a:endParaRPr lang="tr-TR" sz="2600" dirty="0" smtClean="0"/>
          </a:p>
        </p:txBody>
      </p:sp>
      <p:sp>
        <p:nvSpPr>
          <p:cNvPr id="4" name="Dikdörtgen 3"/>
          <p:cNvSpPr/>
          <p:nvPr/>
        </p:nvSpPr>
        <p:spPr>
          <a:xfrm>
            <a:off x="2195736" y="85929"/>
            <a:ext cx="6948264" cy="523220"/>
          </a:xfrm>
          <a:prstGeom prst="rect">
            <a:avLst/>
          </a:prstGeom>
        </p:spPr>
        <p:txBody>
          <a:bodyPr wrap="square">
            <a:spAutoFit/>
          </a:bodyPr>
          <a:lstStyle/>
          <a:p>
            <a:r>
              <a:rPr lang="tr-TR" sz="2800" dirty="0" smtClean="0"/>
              <a:t>               </a:t>
            </a:r>
            <a:r>
              <a:rPr lang="tr-TR" sz="2800" b="1" dirty="0" smtClean="0">
                <a:solidFill>
                  <a:schemeClr val="bg1"/>
                </a:solidFill>
              </a:rPr>
              <a:t>DERS KAYIT</a:t>
            </a:r>
            <a:endParaRPr lang="tr-TR" sz="2800" b="1" dirty="0">
              <a:solidFill>
                <a:schemeClr val="bg1"/>
              </a:solidFill>
            </a:endParaRPr>
          </a:p>
        </p:txBody>
      </p:sp>
      <p:sp>
        <p:nvSpPr>
          <p:cNvPr id="7" name="Slayt Numarası Yer Tutucusu 6"/>
          <p:cNvSpPr>
            <a:spLocks noGrp="1"/>
          </p:cNvSpPr>
          <p:nvPr>
            <p:ph type="sldNum" sz="quarter" idx="12"/>
          </p:nvPr>
        </p:nvSpPr>
        <p:spPr/>
        <p:txBody>
          <a:bodyPr/>
          <a:lstStyle/>
          <a:p>
            <a:fld id="{6FE52E40-2D76-486E-B1AA-2AA0780E6DAF}" type="slidenum">
              <a:rPr lang="en-US" smtClean="0"/>
              <a:pPr/>
              <a:t>6</a:t>
            </a:fld>
            <a:endParaRPr lang="en-US" dirty="0"/>
          </a:p>
        </p:txBody>
      </p:sp>
    </p:spTree>
    <p:extLst>
      <p:ext uri="{BB962C8B-B14F-4D97-AF65-F5344CB8AC3E}">
        <p14:creationId xmlns:p14="http://schemas.microsoft.com/office/powerpoint/2010/main" val="3620604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56" y="-1644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2239" y="1340768"/>
            <a:ext cx="9136324" cy="4524315"/>
          </a:xfrm>
          <a:prstGeom prst="rect">
            <a:avLst/>
          </a:prstGeom>
        </p:spPr>
        <p:txBody>
          <a:bodyPr wrap="square">
            <a:spAutoFit/>
          </a:bodyPr>
          <a:lstStyle/>
          <a:p>
            <a:pPr marL="457200" indent="-457200" algn="just">
              <a:buFont typeface="Wingdings" panose="05000000000000000000" pitchFamily="2" charset="2"/>
              <a:buChar char="Ø"/>
            </a:pPr>
            <a:r>
              <a:rPr lang="tr-TR" sz="2400" dirty="0">
                <a:solidFill>
                  <a:schemeClr val="bg1"/>
                </a:solidFill>
              </a:rPr>
              <a:t>Öğrenciler, bir yıl süreli yabancı dil hazırlık sınıfı hariç, kayıt olduğu programa ilişkin derslerin verildiği dönemden başlamak üzere, her dönem için kayıt yaptırıp yaptırmadığına </a:t>
            </a:r>
            <a:r>
              <a:rPr lang="tr-TR" sz="2400" dirty="0" smtClean="0">
                <a:solidFill>
                  <a:schemeClr val="bg1"/>
                </a:solidFill>
              </a:rPr>
              <a:t>bakılmaksızın, </a:t>
            </a:r>
          </a:p>
          <a:p>
            <a:pPr marL="457200" indent="-457200" algn="just">
              <a:buFont typeface="Wingdings" panose="05000000000000000000" pitchFamily="2" charset="2"/>
              <a:buChar char="Ø"/>
            </a:pPr>
            <a:r>
              <a:rPr lang="tr-TR" sz="2400" dirty="0">
                <a:solidFill>
                  <a:schemeClr val="bg1"/>
                </a:solidFill>
              </a:rPr>
              <a:t>Ö</a:t>
            </a:r>
            <a:r>
              <a:rPr lang="tr-TR" sz="2400" dirty="0" smtClean="0">
                <a:solidFill>
                  <a:schemeClr val="bg1"/>
                </a:solidFill>
              </a:rPr>
              <a:t>ğrenim </a:t>
            </a:r>
            <a:r>
              <a:rPr lang="tr-TR" sz="2400" dirty="0">
                <a:solidFill>
                  <a:schemeClr val="bg1"/>
                </a:solidFill>
              </a:rPr>
              <a:t>süresi iki yıl olan ön lisans programlarını </a:t>
            </a:r>
            <a:r>
              <a:rPr lang="tr-TR" sz="2400" b="1" dirty="0">
                <a:solidFill>
                  <a:schemeClr val="bg1"/>
                </a:solidFill>
              </a:rPr>
              <a:t>azami dört yıl</a:t>
            </a:r>
            <a:r>
              <a:rPr lang="tr-TR" sz="2400" dirty="0">
                <a:solidFill>
                  <a:schemeClr val="bg1"/>
                </a:solidFill>
              </a:rPr>
              <a:t>, </a:t>
            </a:r>
            <a:endParaRPr lang="tr-TR" sz="2400" dirty="0" smtClean="0">
              <a:solidFill>
                <a:schemeClr val="bg1"/>
              </a:solidFill>
            </a:endParaRPr>
          </a:p>
          <a:p>
            <a:pPr marL="457200" indent="-457200" algn="just">
              <a:buFont typeface="Wingdings" panose="05000000000000000000" pitchFamily="2" charset="2"/>
              <a:buChar char="Ø"/>
            </a:pPr>
            <a:r>
              <a:rPr lang="tr-TR" sz="2400" dirty="0">
                <a:solidFill>
                  <a:schemeClr val="bg1"/>
                </a:solidFill>
              </a:rPr>
              <a:t>Ö</a:t>
            </a:r>
            <a:r>
              <a:rPr lang="tr-TR" sz="2400" dirty="0" smtClean="0">
                <a:solidFill>
                  <a:schemeClr val="bg1"/>
                </a:solidFill>
              </a:rPr>
              <a:t>ğrenim </a:t>
            </a:r>
            <a:r>
              <a:rPr lang="tr-TR" sz="2400" dirty="0">
                <a:solidFill>
                  <a:schemeClr val="bg1"/>
                </a:solidFill>
              </a:rPr>
              <a:t>süresi dört yıl olan lisans programlarını </a:t>
            </a:r>
            <a:r>
              <a:rPr lang="tr-TR" sz="2400" b="1" dirty="0">
                <a:solidFill>
                  <a:schemeClr val="bg1"/>
                </a:solidFill>
              </a:rPr>
              <a:t>azami yedi yıl</a:t>
            </a:r>
            <a:r>
              <a:rPr lang="tr-TR" sz="2400" dirty="0">
                <a:solidFill>
                  <a:schemeClr val="bg1"/>
                </a:solidFill>
              </a:rPr>
              <a:t>, </a:t>
            </a:r>
            <a:endParaRPr lang="tr-TR" sz="2400" dirty="0" smtClean="0">
              <a:solidFill>
                <a:schemeClr val="bg1"/>
              </a:solidFill>
            </a:endParaRPr>
          </a:p>
          <a:p>
            <a:pPr marL="457200" indent="-457200" algn="just">
              <a:buFont typeface="Wingdings" panose="05000000000000000000" pitchFamily="2" charset="2"/>
              <a:buChar char="Ø"/>
            </a:pPr>
            <a:r>
              <a:rPr lang="tr-TR" sz="2400" dirty="0">
                <a:solidFill>
                  <a:schemeClr val="bg1"/>
                </a:solidFill>
              </a:rPr>
              <a:t>Ö</a:t>
            </a:r>
            <a:r>
              <a:rPr lang="tr-TR" sz="2400" dirty="0" smtClean="0">
                <a:solidFill>
                  <a:schemeClr val="bg1"/>
                </a:solidFill>
              </a:rPr>
              <a:t>ğrenim </a:t>
            </a:r>
            <a:r>
              <a:rPr lang="tr-TR" sz="2400" dirty="0">
                <a:solidFill>
                  <a:schemeClr val="bg1"/>
                </a:solidFill>
              </a:rPr>
              <a:t>süresi beş yıl olan lisans programlarını </a:t>
            </a:r>
            <a:r>
              <a:rPr lang="tr-TR" sz="2400" b="1" dirty="0">
                <a:solidFill>
                  <a:schemeClr val="bg1"/>
                </a:solidFill>
              </a:rPr>
              <a:t>azami sekiz yıl</a:t>
            </a:r>
            <a:r>
              <a:rPr lang="tr-TR" sz="2400" dirty="0">
                <a:solidFill>
                  <a:schemeClr val="bg1"/>
                </a:solidFill>
              </a:rPr>
              <a:t>, </a:t>
            </a:r>
            <a:endParaRPr lang="tr-TR" sz="2400" dirty="0" smtClean="0">
              <a:solidFill>
                <a:schemeClr val="bg1"/>
              </a:solidFill>
            </a:endParaRPr>
          </a:p>
          <a:p>
            <a:pPr marL="457200" indent="-457200" algn="just">
              <a:buFont typeface="Wingdings" panose="05000000000000000000" pitchFamily="2" charset="2"/>
              <a:buChar char="Ø"/>
            </a:pPr>
            <a:r>
              <a:rPr lang="tr-TR" sz="2400" dirty="0">
                <a:solidFill>
                  <a:schemeClr val="bg1"/>
                </a:solidFill>
              </a:rPr>
              <a:t>Ö</a:t>
            </a:r>
            <a:r>
              <a:rPr lang="tr-TR" sz="2400" dirty="0" smtClean="0">
                <a:solidFill>
                  <a:schemeClr val="bg1"/>
                </a:solidFill>
              </a:rPr>
              <a:t>ğrenim </a:t>
            </a:r>
            <a:r>
              <a:rPr lang="tr-TR" sz="2400" dirty="0">
                <a:solidFill>
                  <a:schemeClr val="bg1"/>
                </a:solidFill>
              </a:rPr>
              <a:t>süresi altı yıl olan lisans programlarını </a:t>
            </a:r>
            <a:r>
              <a:rPr lang="tr-TR" sz="2400" b="1" dirty="0">
                <a:solidFill>
                  <a:schemeClr val="bg1"/>
                </a:solidFill>
              </a:rPr>
              <a:t>azami dokuz </a:t>
            </a:r>
            <a:r>
              <a:rPr lang="tr-TR" sz="2400" dirty="0">
                <a:solidFill>
                  <a:schemeClr val="bg1"/>
                </a:solidFill>
              </a:rPr>
              <a:t>yıl içinde tamamlamak zorundadır.</a:t>
            </a:r>
          </a:p>
        </p:txBody>
      </p:sp>
      <p:sp>
        <p:nvSpPr>
          <p:cNvPr id="4" name="Dikdörtgen 3"/>
          <p:cNvSpPr/>
          <p:nvPr/>
        </p:nvSpPr>
        <p:spPr>
          <a:xfrm>
            <a:off x="2195736" y="85929"/>
            <a:ext cx="6948264" cy="523220"/>
          </a:xfrm>
          <a:prstGeom prst="rect">
            <a:avLst/>
          </a:prstGeom>
        </p:spPr>
        <p:txBody>
          <a:bodyPr wrap="square">
            <a:spAutoFit/>
          </a:bodyPr>
          <a:lstStyle/>
          <a:p>
            <a:r>
              <a:rPr lang="tr-TR" sz="2800" b="1" dirty="0" smtClean="0">
                <a:solidFill>
                  <a:schemeClr val="bg1"/>
                </a:solidFill>
              </a:rPr>
              <a:t>EĞİTİM-ÖĞRETİM SÜRESİ</a:t>
            </a:r>
            <a:endParaRPr lang="tr-TR" sz="2800" b="1" dirty="0">
              <a:solidFill>
                <a:schemeClr val="bg1"/>
              </a:solidFill>
            </a:endParaRPr>
          </a:p>
        </p:txBody>
      </p:sp>
      <p:sp>
        <p:nvSpPr>
          <p:cNvPr id="7" name="Slayt Numarası Yer Tutucusu 6"/>
          <p:cNvSpPr>
            <a:spLocks noGrp="1"/>
          </p:cNvSpPr>
          <p:nvPr>
            <p:ph type="sldNum" sz="quarter" idx="12"/>
          </p:nvPr>
        </p:nvSpPr>
        <p:spPr/>
        <p:txBody>
          <a:bodyPr/>
          <a:lstStyle/>
          <a:p>
            <a:fld id="{6FE52E40-2D76-486E-B1AA-2AA0780E6DAF}" type="slidenum">
              <a:rPr lang="en-US" smtClean="0"/>
              <a:pPr/>
              <a:t>7</a:t>
            </a:fld>
            <a:endParaRPr lang="en-US" dirty="0"/>
          </a:p>
        </p:txBody>
      </p:sp>
    </p:spTree>
    <p:extLst>
      <p:ext uri="{BB962C8B-B14F-4D97-AF65-F5344CB8AC3E}">
        <p14:creationId xmlns:p14="http://schemas.microsoft.com/office/powerpoint/2010/main" val="226663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28101" y="1700808"/>
            <a:ext cx="8003232" cy="6093976"/>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dirty="0">
                <a:solidFill>
                  <a:schemeClr val="bg1"/>
                </a:solidFill>
              </a:rPr>
              <a:t>Öğrencinin öncelikle başarısızlığı nedeniyle tekrarlamak zorunda olduğu derslere, sonra alt yarıyıllardan almadığı derslere kayıt yaptırması gerekir</a:t>
            </a:r>
            <a:r>
              <a:rPr lang="tr-TR" sz="2400" dirty="0" smtClean="0">
                <a:solidFill>
                  <a:schemeClr val="bg1"/>
                </a:solidFill>
              </a:rPr>
              <a:t>.</a:t>
            </a:r>
          </a:p>
          <a:p>
            <a:pPr marL="285750" indent="-285750" algn="just">
              <a:buFont typeface="Wingdings" panose="05000000000000000000" pitchFamily="2" charset="2"/>
              <a:buChar char="Ø"/>
            </a:pPr>
            <a:r>
              <a:rPr lang="tr-TR" sz="2400" dirty="0">
                <a:solidFill>
                  <a:schemeClr val="bg1"/>
                </a:solidFill>
              </a:rPr>
              <a:t>Lisans programlarında, </a:t>
            </a:r>
            <a:r>
              <a:rPr lang="tr-TR" sz="2400" dirty="0" smtClean="0">
                <a:solidFill>
                  <a:schemeClr val="bg1"/>
                </a:solidFill>
              </a:rPr>
              <a:t>2. </a:t>
            </a:r>
            <a:r>
              <a:rPr lang="tr-TR" sz="2400" dirty="0">
                <a:solidFill>
                  <a:schemeClr val="bg1"/>
                </a:solidFill>
              </a:rPr>
              <a:t>sınıfın sonunda ağırlıklı genel not ortalaması 1,80’in altında olan öğrenci, ağırlıklı genel not ortalamasını 1,80 ve üzerine çıkarmadıkça üst yarıyıllardan ders alamaz.</a:t>
            </a:r>
          </a:p>
          <a:p>
            <a:pPr marL="285750" indent="-285750" algn="just">
              <a:buFont typeface="Wingdings" panose="05000000000000000000" pitchFamily="2" charset="2"/>
              <a:buChar char="Ø"/>
            </a:pPr>
            <a:endParaRPr lang="tr-TR" sz="2400" dirty="0" smtClean="0">
              <a:solidFill>
                <a:schemeClr val="bg1"/>
              </a:solidFill>
            </a:endParaRPr>
          </a:p>
          <a:p>
            <a:pPr algn="just"/>
            <a:endParaRPr lang="tr-TR" sz="2400" dirty="0">
              <a:solidFill>
                <a:schemeClr val="bg1"/>
              </a:solidFill>
            </a:endParaRPr>
          </a:p>
          <a:p>
            <a:pPr algn="just"/>
            <a:endParaRPr lang="tr-TR" sz="2400" dirty="0" smtClean="0"/>
          </a:p>
          <a:p>
            <a:pPr marL="285750" indent="-285750" algn="just">
              <a:buFont typeface="Wingdings" panose="05000000000000000000" pitchFamily="2" charset="2"/>
              <a:buChar char="Ø"/>
            </a:pPr>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p:txBody>
      </p:sp>
      <p:sp>
        <p:nvSpPr>
          <p:cNvPr id="7" name="Slayt Numarası Yer Tutucusu 6"/>
          <p:cNvSpPr>
            <a:spLocks noGrp="1"/>
          </p:cNvSpPr>
          <p:nvPr>
            <p:ph type="sldNum" sz="quarter" idx="12"/>
          </p:nvPr>
        </p:nvSpPr>
        <p:spPr/>
        <p:txBody>
          <a:bodyPr/>
          <a:lstStyle/>
          <a:p>
            <a:fld id="{6FE52E40-2D76-486E-B1AA-2AA0780E6DAF}" type="slidenum">
              <a:rPr lang="en-US" smtClean="0"/>
              <a:pPr/>
              <a:t>8</a:t>
            </a:fld>
            <a:endParaRPr lang="en-US" dirty="0"/>
          </a:p>
        </p:txBody>
      </p:sp>
      <p:sp>
        <p:nvSpPr>
          <p:cNvPr id="5" name="Dikdörtgen 4"/>
          <p:cNvSpPr/>
          <p:nvPr/>
        </p:nvSpPr>
        <p:spPr>
          <a:xfrm>
            <a:off x="2015531" y="0"/>
            <a:ext cx="6192688" cy="954107"/>
          </a:xfrm>
          <a:prstGeom prst="rect">
            <a:avLst/>
          </a:prstGeom>
        </p:spPr>
        <p:txBody>
          <a:bodyPr wrap="square">
            <a:spAutoFit/>
          </a:bodyPr>
          <a:lstStyle/>
          <a:p>
            <a:r>
              <a:rPr lang="tr-TR" sz="2800" b="1" dirty="0" smtClean="0">
                <a:solidFill>
                  <a:schemeClr val="bg1"/>
                </a:solidFill>
              </a:rPr>
              <a:t>DERS ALMA, EKLE –SİL VE DEĞİŞTİRME İŞLEMLERİ</a:t>
            </a:r>
            <a:endParaRPr lang="tr-TR" sz="2800" b="1" dirty="0">
              <a:solidFill>
                <a:schemeClr val="bg1"/>
              </a:solidFill>
            </a:endParaRPr>
          </a:p>
        </p:txBody>
      </p:sp>
    </p:spTree>
    <p:extLst>
      <p:ext uri="{BB962C8B-B14F-4D97-AF65-F5344CB8AC3E}">
        <p14:creationId xmlns:p14="http://schemas.microsoft.com/office/powerpoint/2010/main" val="2815541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1-REKLAM ÇALIŞMALARI\008-AKSARAY ÜNİVERSİTESİ\006-KURUMSAL KİMLİK\PPT\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 y="0"/>
            <a:ext cx="9156154" cy="686887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907704" y="2204864"/>
            <a:ext cx="5472608" cy="369332"/>
          </a:xfrm>
          <a:prstGeom prst="rect">
            <a:avLst/>
          </a:prstGeom>
          <a:noFill/>
        </p:spPr>
        <p:txBody>
          <a:bodyPr wrap="square" rtlCol="0">
            <a:spAutoFit/>
          </a:bodyPr>
          <a:lstStyle/>
          <a:p>
            <a:endParaRPr lang="tr-TR" dirty="0"/>
          </a:p>
        </p:txBody>
      </p:sp>
      <p:sp>
        <p:nvSpPr>
          <p:cNvPr id="3" name="Dikdörtgen 2"/>
          <p:cNvSpPr/>
          <p:nvPr/>
        </p:nvSpPr>
        <p:spPr>
          <a:xfrm>
            <a:off x="191691" y="1340768"/>
            <a:ext cx="8748464" cy="3785652"/>
          </a:xfrm>
          <a:prstGeom prst="rect">
            <a:avLst/>
          </a:prstGeom>
        </p:spPr>
        <p:txBody>
          <a:bodyPr wrap="square">
            <a:spAutoFit/>
          </a:bodyPr>
          <a:lstStyle/>
          <a:p>
            <a:pPr marL="342900" indent="-342900" algn="just">
              <a:buFont typeface="Wingdings" panose="05000000000000000000" pitchFamily="2" charset="2"/>
              <a:buChar char="Ø"/>
            </a:pPr>
            <a:r>
              <a:rPr lang="tr-TR" sz="2400" dirty="0" smtClean="0">
                <a:solidFill>
                  <a:schemeClr val="bg1"/>
                </a:solidFill>
              </a:rPr>
              <a:t>Öğrencinin </a:t>
            </a:r>
            <a:r>
              <a:rPr lang="tr-TR" sz="2400" dirty="0">
                <a:solidFill>
                  <a:schemeClr val="bg1"/>
                </a:solidFill>
              </a:rPr>
              <a:t>bir yarıyılda alabileceği derslerin haftalık toplam AKTS kredi limiti, aşağıda belirtildiği şekilde uygulanır: </a:t>
            </a:r>
          </a:p>
          <a:p>
            <a:pPr algn="just"/>
            <a:r>
              <a:rPr lang="tr-TR" sz="2400" dirty="0" smtClean="0">
                <a:solidFill>
                  <a:schemeClr val="bg1"/>
                </a:solidFill>
              </a:rPr>
              <a:t>    a</a:t>
            </a:r>
            <a:r>
              <a:rPr lang="tr-TR" sz="2400" dirty="0">
                <a:solidFill>
                  <a:schemeClr val="bg1"/>
                </a:solidFill>
              </a:rPr>
              <a:t>) Ağırlıklı genel not ortalaması 2,00’ın altında olan </a:t>
            </a:r>
            <a:r>
              <a:rPr lang="tr-TR" sz="2400" dirty="0" smtClean="0">
                <a:solidFill>
                  <a:schemeClr val="bg1"/>
                </a:solidFill>
              </a:rPr>
              <a:t>     öğrenci</a:t>
            </a:r>
            <a:r>
              <a:rPr lang="tr-TR" sz="2400" dirty="0">
                <a:solidFill>
                  <a:schemeClr val="bg1"/>
                </a:solidFill>
              </a:rPr>
              <a:t>, üst yarıyıllardan olmamak kaydıyla 38 AKTS kredilik ders alabilir. </a:t>
            </a:r>
          </a:p>
          <a:p>
            <a:pPr algn="just"/>
            <a:r>
              <a:rPr lang="tr-TR" sz="2400" dirty="0" smtClean="0">
                <a:solidFill>
                  <a:schemeClr val="bg1"/>
                </a:solidFill>
              </a:rPr>
              <a:t>   b</a:t>
            </a:r>
            <a:r>
              <a:rPr lang="tr-TR" sz="2400" dirty="0">
                <a:solidFill>
                  <a:schemeClr val="bg1"/>
                </a:solidFill>
              </a:rPr>
              <a:t>) Ağırlıklı genel not ortalaması 2,00-2,99 aralığında olan öğrenci, üst yarıyıllardan olmamak kaydıyla 42 AKTS kredilik ders alabilir.</a:t>
            </a:r>
          </a:p>
          <a:p>
            <a:pPr algn="just"/>
            <a:endParaRPr lang="tr-TR" sz="2400" dirty="0" smtClean="0"/>
          </a:p>
        </p:txBody>
      </p:sp>
      <p:sp>
        <p:nvSpPr>
          <p:cNvPr id="7" name="Slayt Numarası Yer Tutucusu 6"/>
          <p:cNvSpPr>
            <a:spLocks noGrp="1"/>
          </p:cNvSpPr>
          <p:nvPr>
            <p:ph type="sldNum" sz="quarter" idx="12"/>
          </p:nvPr>
        </p:nvSpPr>
        <p:spPr/>
        <p:txBody>
          <a:bodyPr/>
          <a:lstStyle/>
          <a:p>
            <a:fld id="{6FE52E40-2D76-486E-B1AA-2AA0780E6DAF}" type="slidenum">
              <a:rPr lang="en-US" smtClean="0"/>
              <a:pPr/>
              <a:t>9</a:t>
            </a:fld>
            <a:endParaRPr lang="en-US" dirty="0"/>
          </a:p>
        </p:txBody>
      </p:sp>
    </p:spTree>
    <p:extLst>
      <p:ext uri="{BB962C8B-B14F-4D97-AF65-F5344CB8AC3E}">
        <p14:creationId xmlns:p14="http://schemas.microsoft.com/office/powerpoint/2010/main" val="179575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4766</TotalTime>
  <Words>1381</Words>
  <Application>Microsoft Office PowerPoint</Application>
  <PresentationFormat>Ekran Gösterisi (4:3)</PresentationFormat>
  <Paragraphs>392</Paragraphs>
  <Slides>39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Calibri</vt:lpstr>
      <vt:lpstr>Century Gothic</vt:lpstr>
      <vt:lpstr>Wingdings</vt:lpstr>
      <vt:lpstr>Wingdings 3</vt:lpstr>
      <vt:lpstr>Dilim</vt:lpstr>
      <vt:lpstr>   AKSARAY ÜNİVERSİTESİ ÖĞRENCİ İŞLERİ DAİRE BAŞKANLIĞI 2024-2025 EĞİTİM-ÖĞRETİM YILI  ORYANTASYON EĞİTİMİ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BAŞLIK EKLEYİNİZ</dc:title>
  <dc:creator>Hp</dc:creator>
  <cp:lastModifiedBy>PC</cp:lastModifiedBy>
  <cp:revision>161</cp:revision>
  <cp:lastPrinted>2018-10-09T09:05:09Z</cp:lastPrinted>
  <dcterms:created xsi:type="dcterms:W3CDTF">2018-01-06T15:08:04Z</dcterms:created>
  <dcterms:modified xsi:type="dcterms:W3CDTF">2024-09-27T07:18:49Z</dcterms:modified>
</cp:coreProperties>
</file>